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300" r:id="rId4"/>
    <p:sldId id="264" r:id="rId5"/>
    <p:sldId id="269" r:id="rId6"/>
    <p:sldId id="270" r:id="rId7"/>
    <p:sldId id="272" r:id="rId8"/>
    <p:sldId id="276" r:id="rId9"/>
    <p:sldId id="280" r:id="rId10"/>
    <p:sldId id="305" r:id="rId11"/>
    <p:sldId id="306" r:id="rId12"/>
    <p:sldId id="307" r:id="rId13"/>
    <p:sldId id="30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56"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716AA-9214-4A3D-A83E-B58CC37A16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98B9A7-7D26-45F0-9A9D-E0FC291F92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90DE54-EFC9-45A3-9C93-27CE533806F0}"/>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71FD6734-9322-4CB2-9311-94C120205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C76F6-52D0-4094-A234-98C8299870A5}"/>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12691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B56C1-7957-48A8-9A35-12FBA47A04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936A2E-E9E9-4EBE-9ED3-C6B849CF84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246C5C-7724-4296-900B-24448BEE93FA}"/>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2EA6F1A8-A21D-4C3B-8AF8-D9F9E58B29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F2AFCB-D1A4-407B-9155-641DFD0D7FCB}"/>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2260637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8AFD8F-2772-4D13-8CD0-7EF6F53A8F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5F35D5-7199-4B16-9916-96A559DC50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FC4197-8B14-4491-9FCB-0BB4AA8BD71F}"/>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C7B6D36D-286F-4116-BBCD-7A6BD0B140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513A3E-9007-4209-9D64-816A683FDF4F}"/>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3498533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AC1BD-B32F-48FB-B3F4-EF4E73F626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73A7DD-5690-4B55-805E-D23F7D078B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729A52-2DE9-46D1-8CAD-FFEC4ADF7889}"/>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5B4149D7-C92B-45F8-8C52-D2F7F39EE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F36DF4-CFD3-499C-87DD-CD102485163E}"/>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2393547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5298C-166C-4A11-840D-3CC5C14ABB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C1918F-03D0-43B2-A40F-DA7256BB9E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6D74D-1058-474E-A676-BBE67D075E26}"/>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A1761EA8-BA70-481A-8ED3-5FE1CBD2CC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461869-2170-4035-9E75-E334BE1FBED7}"/>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369376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B4B10-6ACD-45BC-8989-9E05F39D58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52FD41-2CD3-44E7-8FE3-7920EDE1A3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5FB380-3F48-4D0D-8B7C-0F9E170A3C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B127F1-0522-49B6-97A9-B9125815FDF7}"/>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6" name="Footer Placeholder 5">
            <a:extLst>
              <a:ext uri="{FF2B5EF4-FFF2-40B4-BE49-F238E27FC236}">
                <a16:creationId xmlns:a16="http://schemas.microsoft.com/office/drawing/2014/main" id="{D51F8920-E55F-47ED-A9BC-B96DA5A4A5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B47604-C64A-4420-9483-85C2879B72FA}"/>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381816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68C55-C3A0-4428-8C7A-048D312D95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E0AC8A-4DE5-4A6B-BCA2-611ED0F797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9CE801-2B98-48CF-939F-195C7F47B4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6E9ECE-280A-4CDB-8605-7A89C5EA95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A27AB0-5B2A-4263-A6A6-3C770F6E02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B2C432-86BD-48C6-A885-6F4B8E1EC7AE}"/>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8" name="Footer Placeholder 7">
            <a:extLst>
              <a:ext uri="{FF2B5EF4-FFF2-40B4-BE49-F238E27FC236}">
                <a16:creationId xmlns:a16="http://schemas.microsoft.com/office/drawing/2014/main" id="{6A6C177E-5DE8-449E-A033-44FCDFDA96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661A70-C498-45EE-8F03-590BB482A5C4}"/>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358633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68E1F-937C-4238-AC9A-4C1A4CB764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948CFB-BAFA-42AF-A3F9-96FBD4C5F7AE}"/>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4" name="Footer Placeholder 3">
            <a:extLst>
              <a:ext uri="{FF2B5EF4-FFF2-40B4-BE49-F238E27FC236}">
                <a16:creationId xmlns:a16="http://schemas.microsoft.com/office/drawing/2014/main" id="{F1F1CD63-A9F3-400D-9B22-DA1DE3CDF6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EE5375-C82E-453E-A132-EAE19186B2D2}"/>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50223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646E22-6FD9-4EF5-BF9D-D0B0A8C5DEE9}"/>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3" name="Footer Placeholder 2">
            <a:extLst>
              <a:ext uri="{FF2B5EF4-FFF2-40B4-BE49-F238E27FC236}">
                <a16:creationId xmlns:a16="http://schemas.microsoft.com/office/drawing/2014/main" id="{D3B9671F-1CE1-46E1-BB76-2C79FDC1BD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B6542F-A403-492A-AB1A-D65D02A04C76}"/>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1542604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41636-752D-4680-93B6-047EF5D35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E7700C-6C1A-427E-8C77-3FD2705751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A72BE7-67FF-4E3F-A5BE-77985C123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FC53BB-F2C8-40A6-B8DA-6B6B0DDFD2FD}"/>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6" name="Footer Placeholder 5">
            <a:extLst>
              <a:ext uri="{FF2B5EF4-FFF2-40B4-BE49-F238E27FC236}">
                <a16:creationId xmlns:a16="http://schemas.microsoft.com/office/drawing/2014/main" id="{5F037707-1277-4D6C-BECD-3E9620EA38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E51F2C-862C-4A5D-9565-147F23812700}"/>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2851488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AB7C2-40B1-4838-93A4-DCBAD0C9ED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CDB2B4-65AC-45C8-8F90-C6F58EFC04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38DDC9-D70F-4DFE-8D6B-77907545B9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A8D1F1-4A4D-4ABD-93B7-7A1C8D2BE7EF}"/>
              </a:ext>
            </a:extLst>
          </p:cNvPr>
          <p:cNvSpPr>
            <a:spLocks noGrp="1"/>
          </p:cNvSpPr>
          <p:nvPr>
            <p:ph type="dt" sz="half" idx="10"/>
          </p:nvPr>
        </p:nvSpPr>
        <p:spPr/>
        <p:txBody>
          <a:bodyPr/>
          <a:lstStyle/>
          <a:p>
            <a:fld id="{76BF161D-97C4-484F-AA12-50B22EE69681}" type="datetimeFigureOut">
              <a:rPr lang="en-US" smtClean="0"/>
              <a:t>4/22/2021</a:t>
            </a:fld>
            <a:endParaRPr lang="en-US"/>
          </a:p>
        </p:txBody>
      </p:sp>
      <p:sp>
        <p:nvSpPr>
          <p:cNvPr id="6" name="Footer Placeholder 5">
            <a:extLst>
              <a:ext uri="{FF2B5EF4-FFF2-40B4-BE49-F238E27FC236}">
                <a16:creationId xmlns:a16="http://schemas.microsoft.com/office/drawing/2014/main" id="{E25D2CA3-61DB-495A-8CF4-7E68EDC8B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048B5E-E069-47BA-8AEF-809DE32F6F16}"/>
              </a:ext>
            </a:extLst>
          </p:cNvPr>
          <p:cNvSpPr>
            <a:spLocks noGrp="1"/>
          </p:cNvSpPr>
          <p:nvPr>
            <p:ph type="sldNum" sz="quarter" idx="12"/>
          </p:nvPr>
        </p:nvSpPr>
        <p:spPr/>
        <p:txBody>
          <a:bodyPr/>
          <a:lstStyle/>
          <a:p>
            <a:fld id="{C48497A7-CE4D-45E1-AD38-B893703E88BD}" type="slidenum">
              <a:rPr lang="en-US" smtClean="0"/>
              <a:t>‹#›</a:t>
            </a:fld>
            <a:endParaRPr lang="en-US"/>
          </a:p>
        </p:txBody>
      </p:sp>
    </p:spTree>
    <p:extLst>
      <p:ext uri="{BB962C8B-B14F-4D97-AF65-F5344CB8AC3E}">
        <p14:creationId xmlns:p14="http://schemas.microsoft.com/office/powerpoint/2010/main" val="2563540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44B700-EEA9-4389-B88D-A529581A75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5E5B9E-9469-4F71-87F8-7C9559D547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3A2F07-FEB6-4AC7-B07B-9EBCA24778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F161D-97C4-484F-AA12-50B22EE69681}" type="datetimeFigureOut">
              <a:rPr lang="en-US" smtClean="0"/>
              <a:t>4/22/2021</a:t>
            </a:fld>
            <a:endParaRPr lang="en-US"/>
          </a:p>
        </p:txBody>
      </p:sp>
      <p:sp>
        <p:nvSpPr>
          <p:cNvPr id="5" name="Footer Placeholder 4">
            <a:extLst>
              <a:ext uri="{FF2B5EF4-FFF2-40B4-BE49-F238E27FC236}">
                <a16:creationId xmlns:a16="http://schemas.microsoft.com/office/drawing/2014/main" id="{AC6C2EF9-4FD8-43A0-BB32-B14ECA3478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6E254A-81B2-4B61-A13D-6EA1E552BB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497A7-CE4D-45E1-AD38-B893703E88BD}" type="slidenum">
              <a:rPr lang="en-US" smtClean="0"/>
              <a:t>‹#›</a:t>
            </a:fld>
            <a:endParaRPr lang="en-US"/>
          </a:p>
        </p:txBody>
      </p:sp>
    </p:spTree>
    <p:extLst>
      <p:ext uri="{BB962C8B-B14F-4D97-AF65-F5344CB8AC3E}">
        <p14:creationId xmlns:p14="http://schemas.microsoft.com/office/powerpoint/2010/main" val="3567087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 name="Rectangle 80">
            <a:extLst>
              <a:ext uri="{FF2B5EF4-FFF2-40B4-BE49-F238E27FC236}">
                <a16:creationId xmlns:a16="http://schemas.microsoft.com/office/drawing/2014/main" id="{799A8B4F-0FED-46C0-9186-5A8E116D8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08905" y="0"/>
            <a:ext cx="648309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3" name="Picture 82">
            <a:extLst>
              <a:ext uri="{FF2B5EF4-FFF2-40B4-BE49-F238E27FC236}">
                <a16:creationId xmlns:a16="http://schemas.microsoft.com/office/drawing/2014/main" id="{DA6861EE-7660-46C9-80BD-173B8F7454B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8924879-E8A6-4F4D-835B-8C2755941296}"/>
              </a:ext>
            </a:extLst>
          </p:cNvPr>
          <p:cNvSpPr>
            <a:spLocks noGrp="1"/>
          </p:cNvSpPr>
          <p:nvPr>
            <p:ph type="title"/>
          </p:nvPr>
        </p:nvSpPr>
        <p:spPr>
          <a:xfrm>
            <a:off x="164276" y="176693"/>
            <a:ext cx="7232567" cy="2270921"/>
          </a:xfrm>
        </p:spPr>
        <p:txBody>
          <a:bodyPr vert="horz" lIns="91440" tIns="45720" rIns="91440" bIns="45720" rtlCol="0" anchor="ctr">
            <a:noAutofit/>
          </a:bodyPr>
          <a:lstStyle/>
          <a:p>
            <a:pPr marL="0" marR="0">
              <a:spcAft>
                <a:spcPts val="0"/>
              </a:spcAft>
            </a:pPr>
            <a:br>
              <a:rPr lang="en-US" sz="3600" b="1" dirty="0">
                <a:solidFill>
                  <a:srgbClr val="000000"/>
                </a:solidFill>
              </a:rPr>
            </a:br>
            <a:r>
              <a:rPr lang="en-US" sz="2800" b="1" dirty="0">
                <a:solidFill>
                  <a:srgbClr val="000000"/>
                </a:solidFill>
                <a:effectLst>
                  <a:outerShdw blurRad="38100" dist="38100" dir="2700000" algn="tl">
                    <a:srgbClr val="000000">
                      <a:alpha val="43137"/>
                    </a:srgbClr>
                  </a:outerShdw>
                </a:effectLst>
              </a:rPr>
              <a:t>Montana Advisory Council on  Indian Education (MACIE)</a:t>
            </a:r>
            <a:br>
              <a:rPr lang="en-US" sz="2800" b="1" dirty="0">
                <a:solidFill>
                  <a:srgbClr val="000000"/>
                </a:solidFill>
                <a:effectLst>
                  <a:outerShdw blurRad="38100" dist="38100" dir="2700000" algn="tl">
                    <a:srgbClr val="000000">
                      <a:alpha val="43137"/>
                    </a:srgbClr>
                  </a:outerShdw>
                </a:effectLst>
              </a:rPr>
            </a:br>
            <a:r>
              <a:rPr lang="en-US" sz="2800" b="1" dirty="0">
                <a:solidFill>
                  <a:srgbClr val="000000"/>
                </a:solidFill>
                <a:effectLst>
                  <a:outerShdw blurRad="38100" dist="38100" dir="2700000" algn="tl">
                    <a:srgbClr val="000000">
                      <a:alpha val="43137"/>
                    </a:srgbClr>
                  </a:outerShdw>
                </a:effectLst>
              </a:rPr>
              <a:t>Overview: Mission &amp; Vision</a:t>
            </a:r>
            <a:br>
              <a:rPr lang="en-US" sz="3600" b="1" dirty="0">
                <a:solidFill>
                  <a:srgbClr val="000000"/>
                </a:solidFill>
              </a:rPr>
            </a:br>
            <a:r>
              <a:rPr lang="en-US" sz="2800" b="1" dirty="0">
                <a:solidFill>
                  <a:srgbClr val="000000"/>
                </a:solidFill>
                <a:effectLst>
                  <a:outerShdw blurRad="38100" dist="38100" dir="2700000" algn="tl">
                    <a:srgbClr val="000000">
                      <a:alpha val="43137"/>
                    </a:srgbClr>
                  </a:outerShdw>
                </a:effectLst>
              </a:rPr>
              <a:t>March 11, 2021</a:t>
            </a:r>
            <a:endParaRPr lang="en-US" sz="2800" dirty="0">
              <a:solidFill>
                <a:srgbClr val="000000"/>
              </a:solidFill>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0C1F626A-9F64-40CC-A589-31EA3AFACBD6}"/>
              </a:ext>
            </a:extLst>
          </p:cNvPr>
          <p:cNvSpPr txBox="1"/>
          <p:nvPr/>
        </p:nvSpPr>
        <p:spPr>
          <a:xfrm>
            <a:off x="273062" y="4219910"/>
            <a:ext cx="5562573" cy="3077683"/>
          </a:xfrm>
          <a:prstGeom prst="rect">
            <a:avLst/>
          </a:prstGeom>
        </p:spPr>
        <p:txBody>
          <a:bodyPr vert="horz" lIns="91440" tIns="45720" rIns="91440" bIns="45720" rtlCol="0" anchor="ctr">
            <a:normAutofit/>
          </a:bodyPr>
          <a:lstStyle/>
          <a:p>
            <a:pPr>
              <a:lnSpc>
                <a:spcPct val="90000"/>
              </a:lnSpc>
              <a:spcAft>
                <a:spcPts val="600"/>
              </a:spcAft>
            </a:pPr>
            <a:r>
              <a:rPr lang="en-US" sz="2000" dirty="0">
                <a:solidFill>
                  <a:srgbClr val="000000"/>
                </a:solidFill>
              </a:rPr>
              <a:t>The American Indian Student Achievement Data Report is Compiled and Drafted by the Office of Public Instruction and Provided to the State Legislature on the Years they are in Session</a:t>
            </a:r>
          </a:p>
        </p:txBody>
      </p:sp>
      <p:sp>
        <p:nvSpPr>
          <p:cNvPr id="85" name="Oval 84">
            <a:extLst>
              <a:ext uri="{FF2B5EF4-FFF2-40B4-BE49-F238E27FC236}">
                <a16:creationId xmlns:a16="http://schemas.microsoft.com/office/drawing/2014/main" id="{38A69B74-22E3-47CC-823F-18BE7930C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9636" y="2960687"/>
            <a:ext cx="2668748" cy="2668748"/>
          </a:xfrm>
          <a:prstGeom prst="ellipse">
            <a:avLst/>
          </a:pr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71">
            <a:extLst>
              <a:ext uri="{FF2B5EF4-FFF2-40B4-BE49-F238E27FC236}">
                <a16:creationId xmlns:a16="http://schemas.microsoft.com/office/drawing/2014/main" id="{1778637B-5DB8-4A75-B2E6-FC2B1BB9A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7014" y="2"/>
            <a:ext cx="4034987" cy="3428147"/>
          </a:xfrm>
          <a:custGeom>
            <a:avLst/>
            <a:gdLst>
              <a:gd name="connsiteX0" fmla="*/ 350825 w 4034987"/>
              <a:gd name="connsiteY0" fmla="*/ 0 h 3428147"/>
              <a:gd name="connsiteX1" fmla="*/ 4034987 w 4034987"/>
              <a:gd name="connsiteY1" fmla="*/ 0 h 3428147"/>
              <a:gd name="connsiteX2" fmla="*/ 4034987 w 4034987"/>
              <a:gd name="connsiteY2" fmla="*/ 2505205 h 3428147"/>
              <a:gd name="connsiteX3" fmla="*/ 3951822 w 4034987"/>
              <a:gd name="connsiteY3" fmla="*/ 2616420 h 3428147"/>
              <a:gd name="connsiteX4" fmla="*/ 2230590 w 4034987"/>
              <a:gd name="connsiteY4" fmla="*/ 3428147 h 3428147"/>
              <a:gd name="connsiteX5" fmla="*/ 0 w 4034987"/>
              <a:gd name="connsiteY5" fmla="*/ 1197557 h 3428147"/>
              <a:gd name="connsiteX6" fmla="*/ 269220 w 4034987"/>
              <a:gd name="connsiteY6" fmla="*/ 134326 h 342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34987" h="3428147">
                <a:moveTo>
                  <a:pt x="350825" y="0"/>
                </a:moveTo>
                <a:lnTo>
                  <a:pt x="4034987" y="0"/>
                </a:lnTo>
                <a:lnTo>
                  <a:pt x="4034987" y="2505205"/>
                </a:lnTo>
                <a:lnTo>
                  <a:pt x="3951822" y="2616420"/>
                </a:lnTo>
                <a:cubicBezTo>
                  <a:pt x="3542699" y="3112162"/>
                  <a:pt x="2923546" y="3428147"/>
                  <a:pt x="2230590" y="3428147"/>
                </a:cubicBezTo>
                <a:cubicBezTo>
                  <a:pt x="998669" y="3428147"/>
                  <a:pt x="0" y="2429478"/>
                  <a:pt x="0" y="1197557"/>
                </a:cubicBezTo>
                <a:cubicBezTo>
                  <a:pt x="0" y="812582"/>
                  <a:pt x="97526" y="450385"/>
                  <a:pt x="269220" y="134326"/>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OPI Logo, State Superintendent Elsie Arntzen">
            <a:extLst>
              <a:ext uri="{FF2B5EF4-FFF2-40B4-BE49-F238E27FC236}">
                <a16:creationId xmlns:a16="http://schemas.microsoft.com/office/drawing/2014/main" id="{9CE3BE8B-0FBC-4944-9073-03D2844AC45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301408" y="906236"/>
            <a:ext cx="3664276" cy="923236"/>
          </a:xfrm>
          <a:prstGeom prst="rect">
            <a:avLst/>
          </a:prstGeom>
        </p:spPr>
      </p:pic>
      <p:pic>
        <p:nvPicPr>
          <p:cNvPr id="17" name="Content Placeholder 16">
            <a:extLst>
              <a:ext uri="{FF2B5EF4-FFF2-40B4-BE49-F238E27FC236}">
                <a16:creationId xmlns:a16="http://schemas.microsoft.com/office/drawing/2014/main" id="{7F53A16C-937F-40A5-A2F2-5F1516A1235D}"/>
              </a:ext>
              <a:ext uri="{C183D7F6-B498-43B3-948B-1728B52AA6E4}">
                <adec:decorative xmlns:adec="http://schemas.microsoft.com/office/drawing/2017/decorative" val="1"/>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6798711" y="3478741"/>
            <a:ext cx="1237362" cy="1606964"/>
          </a:xfrm>
          <a:prstGeom prst="rect">
            <a:avLst/>
          </a:prstGeom>
        </p:spPr>
      </p:pic>
      <p:sp>
        <p:nvSpPr>
          <p:cNvPr id="89" name="Freeform 75">
            <a:extLst>
              <a:ext uri="{FF2B5EF4-FFF2-40B4-BE49-F238E27FC236}">
                <a16:creationId xmlns:a16="http://schemas.microsoft.com/office/drawing/2014/main" id="{0035A30C-45F3-4EFB-B2E8-6E2A11843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59131" y="4258570"/>
            <a:ext cx="3132869" cy="2599430"/>
          </a:xfrm>
          <a:custGeom>
            <a:avLst/>
            <a:gdLst>
              <a:gd name="connsiteX0" fmla="*/ 1612418 w 3061881"/>
              <a:gd name="connsiteY0" fmla="*/ 0 h 2540529"/>
              <a:gd name="connsiteX1" fmla="*/ 3030226 w 3061881"/>
              <a:gd name="connsiteY1" fmla="*/ 843844 h 2540529"/>
              <a:gd name="connsiteX2" fmla="*/ 3061881 w 3061881"/>
              <a:gd name="connsiteY2" fmla="*/ 909556 h 2540529"/>
              <a:gd name="connsiteX3" fmla="*/ 3061881 w 3061881"/>
              <a:gd name="connsiteY3" fmla="*/ 2315281 h 2540529"/>
              <a:gd name="connsiteX4" fmla="*/ 3030226 w 3061881"/>
              <a:gd name="connsiteY4" fmla="*/ 2380992 h 2540529"/>
              <a:gd name="connsiteX5" fmla="*/ 2949460 w 3061881"/>
              <a:gd name="connsiteY5" fmla="*/ 2513937 h 2540529"/>
              <a:gd name="connsiteX6" fmla="*/ 2929575 w 3061881"/>
              <a:gd name="connsiteY6" fmla="*/ 2540529 h 2540529"/>
              <a:gd name="connsiteX7" fmla="*/ 295261 w 3061881"/>
              <a:gd name="connsiteY7" fmla="*/ 2540529 h 2540529"/>
              <a:gd name="connsiteX8" fmla="*/ 275376 w 3061881"/>
              <a:gd name="connsiteY8" fmla="*/ 2513937 h 2540529"/>
              <a:gd name="connsiteX9" fmla="*/ 0 w 3061881"/>
              <a:gd name="connsiteY9" fmla="*/ 1612418 h 2540529"/>
              <a:gd name="connsiteX10" fmla="*/ 1612418 w 3061881"/>
              <a:gd name="connsiteY10" fmla="*/ 0 h 2540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61881" h="2540529">
                <a:moveTo>
                  <a:pt x="1612418" y="0"/>
                </a:moveTo>
                <a:cubicBezTo>
                  <a:pt x="2224646" y="0"/>
                  <a:pt x="2757180" y="341213"/>
                  <a:pt x="3030226" y="843844"/>
                </a:cubicBezTo>
                <a:lnTo>
                  <a:pt x="3061881" y="909556"/>
                </a:lnTo>
                <a:lnTo>
                  <a:pt x="3061881" y="2315281"/>
                </a:lnTo>
                <a:lnTo>
                  <a:pt x="3030226" y="2380992"/>
                </a:lnTo>
                <a:cubicBezTo>
                  <a:pt x="3005404" y="2426686"/>
                  <a:pt x="2978437" y="2471046"/>
                  <a:pt x="2949460" y="2513937"/>
                </a:cubicBezTo>
                <a:lnTo>
                  <a:pt x="2929575" y="2540529"/>
                </a:lnTo>
                <a:lnTo>
                  <a:pt x="295261" y="2540529"/>
                </a:lnTo>
                <a:lnTo>
                  <a:pt x="275376" y="2513937"/>
                </a:lnTo>
                <a:cubicBezTo>
                  <a:pt x="101518" y="2256593"/>
                  <a:pt x="0" y="1946361"/>
                  <a:pt x="0" y="1612418"/>
                </a:cubicBezTo>
                <a:cubicBezTo>
                  <a:pt x="0" y="721904"/>
                  <a:pt x="721904" y="0"/>
                  <a:pt x="1612418"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36" name="Picture 12">
            <a:extLst>
              <a:ext uri="{FF2B5EF4-FFF2-40B4-BE49-F238E27FC236}">
                <a16:creationId xmlns:a16="http://schemas.microsoft.com/office/drawing/2014/main" id="{00B06D34-50B6-49A5-A8F6-5A686E7BC8A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533568" y="5588664"/>
            <a:ext cx="2432116" cy="504664"/>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757738A-0FB3-485D-96B6-B9FA7C546723}"/>
              </a:ext>
            </a:extLst>
          </p:cNvPr>
          <p:cNvSpPr txBox="1"/>
          <p:nvPr/>
        </p:nvSpPr>
        <p:spPr>
          <a:xfrm>
            <a:off x="273061" y="4439374"/>
            <a:ext cx="6101080" cy="646331"/>
          </a:xfrm>
          <a:prstGeom prst="rect">
            <a:avLst/>
          </a:prstGeom>
          <a:noFill/>
        </p:spPr>
        <p:txBody>
          <a:bodyPr wrap="square">
            <a:spAutoFit/>
          </a:bodyPr>
          <a:lstStyle/>
          <a:p>
            <a:r>
              <a:rPr lang="en-US" sz="1800" b="1" dirty="0">
                <a:solidFill>
                  <a:srgbClr val="000000"/>
                </a:solidFill>
                <a:effectLst>
                  <a:outerShdw blurRad="38100" dist="38100" dir="2700000" algn="tl">
                    <a:srgbClr val="000000">
                      <a:alpha val="43137"/>
                    </a:srgbClr>
                  </a:outerShdw>
                </a:effectLst>
              </a:rPr>
              <a:t>Office of Public Instruction</a:t>
            </a:r>
            <a:br>
              <a:rPr lang="en-US" sz="1800" b="1" dirty="0">
                <a:solidFill>
                  <a:srgbClr val="000000"/>
                </a:solidFill>
                <a:effectLst>
                  <a:outerShdw blurRad="38100" dist="38100" dir="2700000" algn="tl">
                    <a:srgbClr val="000000">
                      <a:alpha val="43137"/>
                    </a:srgbClr>
                  </a:outerShdw>
                </a:effectLst>
              </a:rPr>
            </a:br>
            <a:r>
              <a:rPr lang="en-US" sz="1800" b="1" dirty="0">
                <a:solidFill>
                  <a:srgbClr val="000000"/>
                </a:solidFill>
                <a:effectLst>
                  <a:outerShdw blurRad="38100" dist="38100" dir="2700000" algn="tl">
                    <a:srgbClr val="000000">
                      <a:alpha val="43137"/>
                    </a:srgbClr>
                  </a:outerShdw>
                </a:effectLst>
              </a:rPr>
              <a:t>American Indian Student Achievement Unit</a:t>
            </a:r>
            <a:endParaRPr lang="en-US" dirty="0"/>
          </a:p>
        </p:txBody>
      </p:sp>
    </p:spTree>
    <p:extLst>
      <p:ext uri="{BB962C8B-B14F-4D97-AF65-F5344CB8AC3E}">
        <p14:creationId xmlns:p14="http://schemas.microsoft.com/office/powerpoint/2010/main" val="4023544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pPr algn="ctr"/>
            <a:r>
              <a:rPr lang="en-US" b="1" dirty="0">
                <a:solidFill>
                  <a:schemeClr val="bg1"/>
                </a:solidFill>
                <a:latin typeface="Calibri" panose="020F0502020204030204"/>
              </a:rPr>
              <a:t> </a:t>
            </a:r>
            <a:br>
              <a:rPr lang="en-US" b="1" dirty="0">
                <a:solidFill>
                  <a:schemeClr val="bg1"/>
                </a:solidFill>
                <a:latin typeface="Calibri" panose="020F0502020204030204"/>
              </a:rPr>
            </a:br>
            <a:r>
              <a:rPr lang="en-US" b="1" dirty="0">
                <a:solidFill>
                  <a:schemeClr val="bg1"/>
                </a:solidFill>
                <a:latin typeface="Calibri" panose="020F0502020204030204"/>
              </a:rPr>
              <a:t>MACIE – </a:t>
            </a:r>
            <a:r>
              <a:rPr lang="en-US" sz="4000" b="1" dirty="0">
                <a:solidFill>
                  <a:schemeClr val="bg1"/>
                </a:solidFill>
                <a:latin typeface="Calibri" panose="020F0502020204030204"/>
              </a:rPr>
              <a:t>Student Success  Goal 1 </a:t>
            </a:r>
            <a:endParaRPr lang="en-US" sz="40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271773" y="983471"/>
            <a:ext cx="5135293" cy="5678424"/>
          </a:xfrm>
        </p:spPr>
        <p:txBody>
          <a:bodyPr anchor="ctr">
            <a:normAutofit/>
          </a:bodyPr>
          <a:lstStyle/>
          <a:p>
            <a:pPr marL="0" indent="0" algn="ctr">
              <a:buNone/>
            </a:pPr>
            <a:r>
              <a:rPr lang="en-US" sz="2400" b="1" u="sng" dirty="0">
                <a:effectLst>
                  <a:outerShdw blurRad="38100" dist="38100" dir="2700000" algn="tl">
                    <a:srgbClr val="000000">
                      <a:alpha val="43137"/>
                    </a:srgbClr>
                  </a:outerShdw>
                </a:effectLst>
              </a:rPr>
              <a:t>Intent</a:t>
            </a:r>
            <a:r>
              <a:rPr lang="en-US" sz="2400" b="1" dirty="0">
                <a:effectLst>
                  <a:outerShdw blurRad="38100" dist="38100" dir="2700000" algn="tl">
                    <a:srgbClr val="000000">
                      <a:alpha val="43137"/>
                    </a:srgbClr>
                  </a:outerShdw>
                </a:effectLst>
              </a:rPr>
              <a:t>: </a:t>
            </a:r>
          </a:p>
          <a:p>
            <a:pPr marL="0" indent="0" algn="ctr">
              <a:buNone/>
            </a:pPr>
            <a:r>
              <a:rPr lang="en-US" sz="2400" dirty="0">
                <a:effectLst>
                  <a:outerShdw blurRad="38100" dist="38100" dir="2700000" algn="tl">
                    <a:srgbClr val="000000">
                      <a:alpha val="43137"/>
                    </a:srgbClr>
                  </a:outerShdw>
                </a:effectLst>
              </a:rPr>
              <a:t>Improve community, family and parental engagement with local school systems</a:t>
            </a:r>
          </a:p>
          <a:p>
            <a:pPr marL="0" indent="0">
              <a:buNone/>
            </a:pPr>
            <a:r>
              <a:rPr lang="en-US" sz="2400" dirty="0">
                <a:effectLst>
                  <a:outerShdw blurRad="38100" dist="38100" dir="2700000" algn="tl">
                    <a:srgbClr val="000000">
                      <a:alpha val="43137"/>
                    </a:srgbClr>
                  </a:outerShdw>
                </a:effectLst>
              </a:rPr>
              <a:t>	</a:t>
            </a:r>
          </a:p>
          <a:p>
            <a:pPr marL="0" indent="0" algn="ctr">
              <a:buNone/>
            </a:pPr>
            <a:r>
              <a:rPr lang="en-US" sz="2400" b="1" u="sng" dirty="0">
                <a:effectLst>
                  <a:outerShdw blurRad="38100" dist="38100" dir="2700000" algn="tl">
                    <a:srgbClr val="000000">
                      <a:alpha val="43137"/>
                    </a:srgbClr>
                  </a:outerShdw>
                </a:effectLst>
              </a:rPr>
              <a:t>Student Success: Goal 1: </a:t>
            </a:r>
          </a:p>
          <a:p>
            <a:pPr marL="0" indent="0" algn="ctr">
              <a:buNone/>
            </a:pPr>
            <a:r>
              <a:rPr lang="en-US" sz="2400" dirty="0">
                <a:effectLst>
                  <a:outerShdw blurRad="38100" dist="38100" dir="2700000" algn="tl">
                    <a:srgbClr val="000000">
                      <a:alpha val="43137"/>
                    </a:srgbClr>
                  </a:outerShdw>
                </a:effectLst>
              </a:rPr>
              <a:t>MACIE will advocate for and alongside communities, families, parents and school systems that serve NA/AI student populations with the intent of promoting efforts to ensure safe, secure, and stable educational environments where students and parents feel welcome and supported.</a:t>
            </a: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90884DC6-14BF-40E5-AC73-D63B49A5973F}"/>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1071526" y="5818435"/>
            <a:ext cx="1026383" cy="907485"/>
          </a:xfrm>
          <a:prstGeom prst="rect">
            <a:avLst/>
          </a:prstGeom>
          <a:noFill/>
          <a:ln>
            <a:noFill/>
          </a:ln>
        </p:spPr>
      </p:pic>
    </p:spTree>
    <p:extLst>
      <p:ext uri="{BB962C8B-B14F-4D97-AF65-F5344CB8AC3E}">
        <p14:creationId xmlns:p14="http://schemas.microsoft.com/office/powerpoint/2010/main" val="3347239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pPr algn="ctr"/>
            <a:r>
              <a:rPr lang="en-US" b="1" dirty="0">
                <a:solidFill>
                  <a:schemeClr val="bg1"/>
                </a:solidFill>
                <a:latin typeface="Calibri" panose="020F0502020204030204"/>
              </a:rPr>
              <a:t> MACIE -  </a:t>
            </a:r>
            <a:r>
              <a:rPr lang="en-US" sz="3600" b="1" dirty="0">
                <a:solidFill>
                  <a:schemeClr val="bg1"/>
                </a:solidFill>
                <a:latin typeface="Calibri" panose="020F0502020204030204"/>
              </a:rPr>
              <a:t>Student Success Goal 2   </a:t>
            </a:r>
            <a:endParaRPr lang="en-US" sz="36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212410" y="704088"/>
            <a:ext cx="5135293" cy="5248656"/>
          </a:xfrm>
        </p:spPr>
        <p:txBody>
          <a:bodyPr anchor="ctr">
            <a:normAutofit/>
          </a:bodyPr>
          <a:lstStyle/>
          <a:p>
            <a:pPr marL="0" indent="0" algn="ctr">
              <a:buNone/>
            </a:pPr>
            <a:r>
              <a:rPr lang="en-US" sz="2200" b="1" u="sng" dirty="0">
                <a:effectLst>
                  <a:outerShdw blurRad="38100" dist="38100" dir="2700000" algn="tl">
                    <a:srgbClr val="000000">
                      <a:alpha val="43137"/>
                    </a:srgbClr>
                  </a:outerShdw>
                </a:effectLst>
              </a:rPr>
              <a:t>Intent</a:t>
            </a:r>
            <a:r>
              <a:rPr lang="en-US" sz="2200" b="1" dirty="0">
                <a:effectLst>
                  <a:outerShdw blurRad="38100" dist="38100" dir="2700000" algn="tl">
                    <a:srgbClr val="000000">
                      <a:alpha val="43137"/>
                    </a:srgbClr>
                  </a:outerShdw>
                </a:effectLst>
              </a:rPr>
              <a:t>: </a:t>
            </a:r>
            <a:r>
              <a:rPr lang="en-US" sz="2200" dirty="0">
                <a:effectLst>
                  <a:outerShdw blurRad="38100" dist="38100" dir="2700000" algn="tl">
                    <a:srgbClr val="000000">
                      <a:alpha val="43137"/>
                    </a:srgbClr>
                  </a:outerShdw>
                </a:effectLst>
              </a:rPr>
              <a:t>Improve school programing targeting systemic racism, disparate discipline, student achievement, and historical (generational) trauma	</a:t>
            </a:r>
          </a:p>
          <a:p>
            <a:pPr marL="0" indent="0" algn="ctr">
              <a:buNone/>
            </a:pPr>
            <a:endParaRPr lang="en-US" sz="2200" b="1" u="sng" dirty="0">
              <a:effectLst>
                <a:outerShdw blurRad="38100" dist="38100" dir="2700000" algn="tl">
                  <a:srgbClr val="000000">
                    <a:alpha val="43137"/>
                  </a:srgbClr>
                </a:outerShdw>
              </a:effectLst>
            </a:endParaRPr>
          </a:p>
          <a:p>
            <a:pPr marL="0" indent="0" algn="ctr">
              <a:buNone/>
            </a:pPr>
            <a:r>
              <a:rPr lang="en-US" sz="2200" b="1" u="sng" dirty="0">
                <a:effectLst>
                  <a:outerShdw blurRad="38100" dist="38100" dir="2700000" algn="tl">
                    <a:srgbClr val="000000">
                      <a:alpha val="43137"/>
                    </a:srgbClr>
                  </a:outerShdw>
                </a:effectLst>
              </a:rPr>
              <a:t>Student Success: Goal 2</a:t>
            </a:r>
            <a:endParaRPr lang="en-US" sz="2200" u="sng" dirty="0">
              <a:effectLst>
                <a:outerShdw blurRad="38100" dist="38100" dir="2700000" algn="tl">
                  <a:srgbClr val="000000">
                    <a:alpha val="43137"/>
                  </a:srgbClr>
                </a:outerShdw>
              </a:effectLst>
            </a:endParaRPr>
          </a:p>
          <a:p>
            <a:pPr marL="0" indent="0" algn="ctr">
              <a:buNone/>
            </a:pPr>
            <a:r>
              <a:rPr lang="en-US" sz="2200" dirty="0">
                <a:effectLst>
                  <a:outerShdw blurRad="38100" dist="38100" dir="2700000" algn="tl">
                    <a:srgbClr val="000000">
                      <a:alpha val="43137"/>
                    </a:srgbClr>
                  </a:outerShdw>
                </a:effectLst>
              </a:rPr>
              <a:t>MACIE will encourage the adoption of school-based programing which addresses the presence of systemic racism, and the associated disparate discipline of NA/AI Students in public schools, with the intent of supporting efforts focused on exploring the impact that these conditions have upon student achievement</a:t>
            </a:r>
          </a:p>
          <a:p>
            <a:pPr marL="457200" lvl="1" indent="0" algn="ctr">
              <a:buNone/>
            </a:pPr>
            <a:endParaRPr lang="en-US" sz="2200" i="1" dirty="0">
              <a:effectLst>
                <a:outerShdw blurRad="38100" dist="38100" dir="2700000" algn="tl">
                  <a:srgbClr val="000000">
                    <a:alpha val="43137"/>
                  </a:srgbClr>
                </a:outerShdw>
              </a:effectLst>
            </a:endParaRPr>
          </a:p>
          <a:p>
            <a:pPr marL="0" indent="0" algn="ctr">
              <a:buNone/>
            </a:pPr>
            <a:endParaRPr lang="en-US" sz="2200" b="1" dirty="0">
              <a:effectLst>
                <a:outerShdw blurRad="38100" dist="38100" dir="2700000" algn="tl">
                  <a:srgbClr val="000000">
                    <a:alpha val="43137"/>
                  </a:srgbClr>
                </a:outerShdw>
              </a:effectLst>
            </a:endParaRPr>
          </a:p>
          <a:p>
            <a:pPr marL="0" indent="0">
              <a:buNone/>
            </a:pPr>
            <a:endParaRPr lang="en-US" sz="2200" b="1"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BB22AFE2-7B8C-4C8B-837D-ECAD49D10D16}"/>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680136" y="5750969"/>
            <a:ext cx="900386" cy="805885"/>
          </a:xfrm>
          <a:prstGeom prst="rect">
            <a:avLst/>
          </a:prstGeom>
          <a:noFill/>
          <a:ln>
            <a:noFill/>
          </a:ln>
        </p:spPr>
      </p:pic>
    </p:spTree>
    <p:extLst>
      <p:ext uri="{BB962C8B-B14F-4D97-AF65-F5344CB8AC3E}">
        <p14:creationId xmlns:p14="http://schemas.microsoft.com/office/powerpoint/2010/main" val="972860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485068" y="1349067"/>
            <a:ext cx="3529953" cy="2980944"/>
          </a:xfrm>
        </p:spPr>
        <p:txBody>
          <a:bodyPr>
            <a:normAutofit/>
          </a:bodyPr>
          <a:lstStyle/>
          <a:p>
            <a:pPr algn="ctr"/>
            <a:r>
              <a:rPr lang="en-US" b="1" dirty="0">
                <a:solidFill>
                  <a:schemeClr val="bg1"/>
                </a:solidFill>
                <a:latin typeface="Calibri" panose="020F0502020204030204"/>
              </a:rPr>
              <a:t> MACIE – </a:t>
            </a:r>
            <a:r>
              <a:rPr lang="en-US" sz="3600" b="1" dirty="0">
                <a:solidFill>
                  <a:schemeClr val="bg1"/>
                </a:solidFill>
                <a:latin typeface="Calibri" panose="020F0502020204030204"/>
              </a:rPr>
              <a:t>Student Success Goal 3   </a:t>
            </a:r>
            <a:endParaRPr lang="en-US" sz="36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212410" y="704088"/>
            <a:ext cx="5135293" cy="5248656"/>
          </a:xfrm>
        </p:spPr>
        <p:txBody>
          <a:bodyPr anchor="ctr">
            <a:normAutofit/>
          </a:bodyPr>
          <a:lstStyle/>
          <a:p>
            <a:pPr marL="0" indent="0" algn="ctr">
              <a:buNone/>
            </a:pPr>
            <a:r>
              <a:rPr lang="en-US" sz="2400" b="1" u="sng" dirty="0">
                <a:effectLst>
                  <a:outerShdw blurRad="38100" dist="38100" dir="2700000" algn="tl">
                    <a:srgbClr val="000000">
                      <a:alpha val="43137"/>
                    </a:srgbClr>
                  </a:outerShdw>
                </a:effectLst>
              </a:rPr>
              <a:t>Intent</a:t>
            </a:r>
            <a:r>
              <a:rPr lang="en-US" sz="2400" b="1" dirty="0">
                <a:effectLst>
                  <a:outerShdw blurRad="38100" dist="38100" dir="2700000" algn="tl">
                    <a:srgbClr val="000000">
                      <a:alpha val="43137"/>
                    </a:srgbClr>
                  </a:outerShdw>
                </a:effectLst>
              </a:rPr>
              <a:t>: </a:t>
            </a:r>
          </a:p>
          <a:p>
            <a:pPr marL="0" indent="0" algn="ctr">
              <a:buNone/>
            </a:pPr>
            <a:r>
              <a:rPr lang="en-US" sz="2400" dirty="0">
                <a:effectLst>
                  <a:outerShdw blurRad="38100" dist="38100" dir="2700000" algn="tl">
                    <a:srgbClr val="000000">
                      <a:alpha val="43137"/>
                    </a:srgbClr>
                  </a:outerShdw>
                </a:effectLst>
              </a:rPr>
              <a:t>Expand access to culture, language, and culturally relevant curriculum	</a:t>
            </a:r>
          </a:p>
          <a:p>
            <a:pPr marL="0" indent="0" algn="ctr">
              <a:buNone/>
            </a:pPr>
            <a:endParaRPr lang="en-US" sz="2400" b="1" u="sng" dirty="0">
              <a:effectLst>
                <a:outerShdw blurRad="38100" dist="38100" dir="2700000" algn="tl">
                  <a:srgbClr val="000000">
                    <a:alpha val="43137"/>
                  </a:srgbClr>
                </a:outerShdw>
              </a:effectLst>
            </a:endParaRPr>
          </a:p>
          <a:p>
            <a:pPr marL="0" indent="0" algn="ctr">
              <a:buNone/>
            </a:pPr>
            <a:r>
              <a:rPr lang="en-US" sz="2400" b="1" u="sng" dirty="0">
                <a:effectLst>
                  <a:outerShdw blurRad="38100" dist="38100" dir="2700000" algn="tl">
                    <a:srgbClr val="000000">
                      <a:alpha val="43137"/>
                    </a:srgbClr>
                  </a:outerShdw>
                </a:effectLst>
              </a:rPr>
              <a:t>Student Success: Goal 3</a:t>
            </a:r>
            <a:endParaRPr lang="en-US" sz="2400" u="sng" dirty="0">
              <a:effectLst>
                <a:outerShdw blurRad="38100" dist="38100" dir="2700000" algn="tl">
                  <a:srgbClr val="000000">
                    <a:alpha val="43137"/>
                  </a:srgbClr>
                </a:outerShdw>
              </a:effectLst>
            </a:endParaRPr>
          </a:p>
          <a:p>
            <a:pPr marL="0" indent="0" algn="ctr">
              <a:buNone/>
            </a:pPr>
            <a:r>
              <a:rPr lang="en-US" sz="2400" dirty="0">
                <a:effectLst>
                  <a:outerShdw blurRad="38100" dist="38100" dir="2700000" algn="tl">
                    <a:srgbClr val="000000">
                      <a:alpha val="43137"/>
                    </a:srgbClr>
                  </a:outerShdw>
                </a:effectLst>
              </a:rPr>
              <a:t>MACIE will act as an advocate for the meaningful integration of culture, and indigenous language in Montana schools by promoting the adoption of culturally relevant curriculum, and instruction in support of the expression of NA/AI student self identity and self actualization.</a:t>
            </a:r>
            <a:endParaRPr lang="en-US" sz="2400" i="1" dirty="0">
              <a:effectLst>
                <a:outerShdw blurRad="38100" dist="38100" dir="2700000" algn="tl">
                  <a:srgbClr val="000000">
                    <a:alpha val="43137"/>
                  </a:srgbClr>
                </a:outerShdw>
              </a:effectLst>
            </a:endParaRPr>
          </a:p>
          <a:p>
            <a:pPr marL="0" indent="0" algn="ctr">
              <a:buNone/>
            </a:pPr>
            <a:endParaRPr lang="en-US" sz="2400" b="1"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8CFC40F4-4FBC-406A-BCC6-3AD89112E317}"/>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647239" y="5619496"/>
            <a:ext cx="1142491" cy="1068832"/>
          </a:xfrm>
          <a:prstGeom prst="rect">
            <a:avLst/>
          </a:prstGeom>
          <a:noFill/>
          <a:ln>
            <a:noFill/>
          </a:ln>
        </p:spPr>
      </p:pic>
    </p:spTree>
    <p:extLst>
      <p:ext uri="{BB962C8B-B14F-4D97-AF65-F5344CB8AC3E}">
        <p14:creationId xmlns:p14="http://schemas.microsoft.com/office/powerpoint/2010/main" val="3643574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pPr algn="ctr"/>
            <a:r>
              <a:rPr lang="en-US" b="1" dirty="0">
                <a:solidFill>
                  <a:schemeClr val="bg1"/>
                </a:solidFill>
                <a:latin typeface="Calibri" panose="020F0502020204030204"/>
              </a:rPr>
              <a:t> MACIE – </a:t>
            </a:r>
            <a:r>
              <a:rPr lang="en-US" sz="3600" b="1" dirty="0">
                <a:solidFill>
                  <a:schemeClr val="bg1"/>
                </a:solidFill>
                <a:latin typeface="Calibri" panose="020F0502020204030204"/>
              </a:rPr>
              <a:t>Student Success Goal 4   </a:t>
            </a:r>
            <a:endParaRPr lang="en-US" sz="36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096000" y="1060704"/>
            <a:ext cx="5135293" cy="5248656"/>
          </a:xfrm>
        </p:spPr>
        <p:txBody>
          <a:bodyPr anchor="ctr">
            <a:normAutofit/>
          </a:bodyPr>
          <a:lstStyle/>
          <a:p>
            <a:pPr marL="0" indent="0" algn="ctr">
              <a:buNone/>
            </a:pPr>
            <a:r>
              <a:rPr lang="en-US" sz="2400" b="1" u="sng" dirty="0">
                <a:effectLst>
                  <a:outerShdw blurRad="38100" dist="38100" dir="2700000" algn="tl">
                    <a:srgbClr val="000000">
                      <a:alpha val="43137"/>
                    </a:srgbClr>
                  </a:outerShdw>
                </a:effectLst>
              </a:rPr>
              <a:t>Intent</a:t>
            </a:r>
            <a:r>
              <a:rPr lang="en-US" sz="2400" b="1" dirty="0">
                <a:effectLst>
                  <a:outerShdw blurRad="38100" dist="38100" dir="2700000" algn="tl">
                    <a:srgbClr val="000000">
                      <a:alpha val="43137"/>
                    </a:srgbClr>
                  </a:outerShdw>
                </a:effectLst>
              </a:rPr>
              <a:t>: </a:t>
            </a:r>
          </a:p>
          <a:p>
            <a:pPr marL="0" indent="0" algn="ctr">
              <a:buNone/>
            </a:pPr>
            <a:r>
              <a:rPr lang="en-US" sz="2400" dirty="0">
                <a:effectLst>
                  <a:outerShdw blurRad="38100" dist="38100" dir="2700000" algn="tl">
                    <a:srgbClr val="000000">
                      <a:alpha val="43137"/>
                    </a:srgbClr>
                  </a:outerShdw>
                </a:effectLst>
              </a:rPr>
              <a:t>Create opportunity for equitable access to virtual teaching-learning platforms and connectivity</a:t>
            </a:r>
          </a:p>
          <a:p>
            <a:pPr marL="0" indent="0" algn="ctr">
              <a:buNone/>
            </a:pPr>
            <a:endParaRPr lang="en-US" sz="2400" b="1" u="sng" dirty="0">
              <a:effectLst>
                <a:outerShdw blurRad="38100" dist="38100" dir="2700000" algn="tl">
                  <a:srgbClr val="000000">
                    <a:alpha val="43137"/>
                  </a:srgbClr>
                </a:outerShdw>
              </a:effectLst>
            </a:endParaRPr>
          </a:p>
          <a:p>
            <a:pPr marL="0" indent="0" algn="ctr">
              <a:buNone/>
            </a:pPr>
            <a:r>
              <a:rPr lang="en-US" sz="2400" b="1" u="sng" dirty="0">
                <a:effectLst>
                  <a:outerShdw blurRad="38100" dist="38100" dir="2700000" algn="tl">
                    <a:srgbClr val="000000">
                      <a:alpha val="43137"/>
                    </a:srgbClr>
                  </a:outerShdw>
                </a:effectLst>
              </a:rPr>
              <a:t>Student Success: Goal 4</a:t>
            </a:r>
            <a:endParaRPr lang="en-US" sz="2400" u="sng" dirty="0">
              <a:effectLst>
                <a:outerShdw blurRad="38100" dist="38100" dir="2700000" algn="tl">
                  <a:srgbClr val="000000">
                    <a:alpha val="43137"/>
                  </a:srgbClr>
                </a:outerShdw>
              </a:effectLst>
            </a:endParaRPr>
          </a:p>
          <a:p>
            <a:pPr algn="ctr"/>
            <a:r>
              <a:rPr lang="en-US" sz="2400" dirty="0">
                <a:effectLst>
                  <a:outerShdw blurRad="38100" dist="38100" dir="2700000" algn="tl">
                    <a:srgbClr val="000000">
                      <a:alpha val="43137"/>
                    </a:srgbClr>
                  </a:outerShdw>
                </a:effectLst>
              </a:rPr>
              <a:t>MACIE supports community programs that are focused on providing equitable access for NA/AI students to technological resources and internet connectivity within rural communities and school systems in response to the growing demand for the integration of virtual teaching and learning.</a:t>
            </a:r>
          </a:p>
          <a:p>
            <a:pPr marL="457200" lvl="1" indent="0" algn="ctr">
              <a:buNone/>
            </a:pPr>
            <a:endParaRPr lang="en-US" i="1" dirty="0">
              <a:effectLst>
                <a:outerShdw blurRad="38100" dist="38100" dir="2700000" algn="tl">
                  <a:srgbClr val="000000">
                    <a:alpha val="43137"/>
                  </a:srgbClr>
                </a:outerShdw>
              </a:effectLst>
            </a:endParaRPr>
          </a:p>
          <a:p>
            <a:pPr marL="0" indent="0" algn="ctr">
              <a:buNone/>
            </a:pPr>
            <a:endParaRPr lang="en-US" sz="2400" b="1"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B910F098-977F-458C-BF28-9F3C8968E41A}"/>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424160" y="5628640"/>
            <a:ext cx="1235172" cy="1111516"/>
          </a:xfrm>
          <a:prstGeom prst="rect">
            <a:avLst/>
          </a:prstGeom>
          <a:noFill/>
          <a:ln>
            <a:noFill/>
          </a:ln>
        </p:spPr>
      </p:pic>
    </p:spTree>
    <p:extLst>
      <p:ext uri="{BB962C8B-B14F-4D97-AF65-F5344CB8AC3E}">
        <p14:creationId xmlns:p14="http://schemas.microsoft.com/office/powerpoint/2010/main" val="1339484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960028"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9FA64B84-CE2D-4179-B018-A71AC174C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59632" cy="6858000"/>
          </a:xfrm>
          <a:custGeom>
            <a:avLst/>
            <a:gdLst>
              <a:gd name="connsiteX0" fmla="*/ 0 w 3459632"/>
              <a:gd name="connsiteY0" fmla="*/ 0 h 6858000"/>
              <a:gd name="connsiteX1" fmla="*/ 283478 w 3459632"/>
              <a:gd name="connsiteY1" fmla="*/ 0 h 6858000"/>
              <a:gd name="connsiteX2" fmla="*/ 3459632 w 3459632"/>
              <a:gd name="connsiteY2" fmla="*/ 6858000 h 6858000"/>
              <a:gd name="connsiteX3" fmla="*/ 0 w 345963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59632" h="6858000">
                <a:moveTo>
                  <a:pt x="0" y="0"/>
                </a:moveTo>
                <a:lnTo>
                  <a:pt x="283478" y="0"/>
                </a:lnTo>
                <a:lnTo>
                  <a:pt x="3459632"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3111963" y="462230"/>
            <a:ext cx="5968074" cy="1325563"/>
          </a:xfrm>
        </p:spPr>
        <p:txBody>
          <a:bodyPr>
            <a:normAutofit/>
          </a:bodyPr>
          <a:lstStyle/>
          <a:p>
            <a:pPr algn="ctr"/>
            <a:r>
              <a:rPr lang="en-US" sz="3700" b="1" dirty="0">
                <a:solidFill>
                  <a:srgbClr val="FFFFFF"/>
                </a:solidFill>
                <a:latin typeface="Calibri" panose="020F0502020204030204"/>
              </a:rPr>
              <a:t> Advisory Council Structure– Guidance vs. Governance</a:t>
            </a:r>
            <a:endParaRPr lang="en-US" sz="3700" dirty="0">
              <a:solidFill>
                <a:srgbClr val="FFFFFF"/>
              </a:solidFill>
            </a:endParaRPr>
          </a:p>
        </p:txBody>
      </p:sp>
      <p:sp>
        <p:nvSpPr>
          <p:cNvPr id="17" name="TextBox 16">
            <a:extLst>
              <a:ext uri="{FF2B5EF4-FFF2-40B4-BE49-F238E27FC236}">
                <a16:creationId xmlns:a16="http://schemas.microsoft.com/office/drawing/2014/main" id="{4795A2E2-224B-4FA0-B323-9E61AD30697F}"/>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3002" y="1870075"/>
            <a:ext cx="9612178" cy="595651"/>
          </a:xfrm>
          <a:prstGeom prst="rect">
            <a:avLst/>
          </a:prstGeom>
          <a:noFill/>
        </p:spPr>
        <p:txBody>
          <a:bodyPr wrap="square" rtlCol="0" anchor="t">
            <a:norm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C000"/>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833002" y="1787794"/>
            <a:ext cx="10718918" cy="4480926"/>
          </a:xfrm>
        </p:spPr>
        <p:txBody>
          <a:bodyPr>
            <a:normAutofit lnSpcReduction="10000"/>
          </a:bodyPr>
          <a:lstStyle/>
          <a:p>
            <a:pPr marL="0" marR="0" indent="0">
              <a:spcBef>
                <a:spcPts val="0"/>
              </a:spcBef>
              <a:spcAft>
                <a:spcPts val="800"/>
              </a:spcAft>
              <a:buNone/>
            </a:pPr>
            <a:r>
              <a:rPr lang="en-US" sz="2400" dirty="0">
                <a:solidFill>
                  <a:srgbClr val="FFFFFF"/>
                </a:solidFill>
                <a:effectLst>
                  <a:outerShdw blurRad="38100" dist="38100" dir="2700000" algn="tl">
                    <a:srgbClr val="000000">
                      <a:alpha val="43137"/>
                    </a:srgbClr>
                  </a:outerShdw>
                </a:effectLst>
              </a:rPr>
              <a:t>Unlike Governing “Boards” the role of an Advisory “Council” is unique</a:t>
            </a:r>
          </a:p>
          <a:p>
            <a:pPr>
              <a:spcBef>
                <a:spcPts val="0"/>
              </a:spcBef>
              <a:spcAft>
                <a:spcPts val="800"/>
              </a:spcAft>
            </a:pPr>
            <a:r>
              <a:rPr lang="en-US" sz="2400" dirty="0">
                <a:solidFill>
                  <a:srgbClr val="FFFFFF"/>
                </a:solidFill>
                <a:effectLst>
                  <a:outerShdw blurRad="38100" dist="38100" dir="2700000" algn="tl">
                    <a:srgbClr val="000000">
                      <a:alpha val="43137"/>
                    </a:srgbClr>
                  </a:outerShdw>
                </a:effectLst>
              </a:rPr>
              <a:t>The goal of an advisory council is to provide valuable assistance, advice, and expertise</a:t>
            </a:r>
          </a:p>
          <a:p>
            <a:pPr>
              <a:spcBef>
                <a:spcPts val="0"/>
              </a:spcBef>
              <a:spcAft>
                <a:spcPts val="800"/>
              </a:spcAft>
            </a:pPr>
            <a:r>
              <a:rPr lang="en-US" sz="2400" dirty="0">
                <a:solidFill>
                  <a:srgbClr val="FFFFFF"/>
                </a:solidFill>
                <a:effectLst>
                  <a:outerShdw blurRad="38100" dist="38100" dir="2700000" algn="tl">
                    <a:srgbClr val="000000">
                      <a:alpha val="43137"/>
                    </a:srgbClr>
                  </a:outerShdw>
                </a:effectLst>
              </a:rPr>
              <a:t>Advisory Council members are hand-selected and recruited for the expertise that they can bring to an organization.</a:t>
            </a:r>
          </a:p>
          <a:p>
            <a:pPr>
              <a:spcBef>
                <a:spcPts val="0"/>
              </a:spcBef>
              <a:spcAft>
                <a:spcPts val="800"/>
              </a:spcAft>
            </a:pPr>
            <a:r>
              <a:rPr lang="en-US" sz="2400" dirty="0">
                <a:solidFill>
                  <a:srgbClr val="FFFFFF"/>
                </a:solidFill>
                <a:effectLst>
                  <a:outerShdw blurRad="38100" dist="38100" dir="2700000" algn="tl">
                    <a:srgbClr val="000000">
                      <a:alpha val="43137"/>
                    </a:srgbClr>
                  </a:outerShdw>
                </a:effectLst>
              </a:rPr>
              <a:t>Advisory Council members help to fill in gaps of knowledge, experience and perspective.</a:t>
            </a:r>
          </a:p>
          <a:p>
            <a:pPr>
              <a:spcBef>
                <a:spcPts val="0"/>
              </a:spcBef>
              <a:spcAft>
                <a:spcPts val="800"/>
              </a:spcAft>
            </a:pPr>
            <a:r>
              <a:rPr lang="en-US" sz="2400" dirty="0">
                <a:solidFill>
                  <a:srgbClr val="FFFFFF"/>
                </a:solidFill>
                <a:effectLst>
                  <a:outerShdw blurRad="38100" dist="38100" dir="2700000" algn="tl">
                    <a:srgbClr val="000000">
                      <a:alpha val="43137"/>
                    </a:srgbClr>
                  </a:outerShdw>
                </a:effectLst>
              </a:rPr>
              <a:t>Unlike the board of directors, an advisory council doesn't have formal legal responsibilities or decision-making authority and can't issue directives that must be followed. </a:t>
            </a:r>
          </a:p>
          <a:p>
            <a:pPr>
              <a:spcBef>
                <a:spcPts val="0"/>
              </a:spcBef>
              <a:spcAft>
                <a:spcPts val="800"/>
              </a:spcAft>
            </a:pPr>
            <a:r>
              <a:rPr lang="en-US" sz="2400" dirty="0">
                <a:solidFill>
                  <a:srgbClr val="FFFFFF"/>
                </a:solidFill>
                <a:effectLst>
                  <a:outerShdw blurRad="38100" dist="38100" dir="2700000" algn="tl">
                    <a:srgbClr val="000000">
                      <a:alpha val="43137"/>
                    </a:srgbClr>
                  </a:outerShdw>
                </a:effectLst>
              </a:rPr>
              <a:t>An advisory council makes recommendations and provides information and materials to the problem solvers.</a:t>
            </a:r>
          </a:p>
          <a:p>
            <a:pPr>
              <a:spcBef>
                <a:spcPts val="0"/>
              </a:spcBef>
              <a:spcAft>
                <a:spcPts val="800"/>
              </a:spcAft>
            </a:pPr>
            <a:endParaRPr lang="en-US" sz="1700" dirty="0">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908018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04672" y="640080"/>
            <a:ext cx="3282696" cy="5257800"/>
          </a:xfrm>
        </p:spPr>
        <p:txBody>
          <a:bodyPr>
            <a:normAutofit/>
          </a:bodyPr>
          <a:lstStyle/>
          <a:p>
            <a:pPr algn="ctr"/>
            <a:r>
              <a:rPr lang="en-US" b="1" dirty="0">
                <a:solidFill>
                  <a:schemeClr val="bg1"/>
                </a:solidFill>
                <a:latin typeface="Calibri" panose="020F0502020204030204"/>
              </a:rPr>
              <a:t> MACIE Constitution – Mission</a:t>
            </a:r>
            <a:br>
              <a:rPr lang="en-US" b="1" dirty="0">
                <a:solidFill>
                  <a:schemeClr val="bg1"/>
                </a:solidFill>
                <a:latin typeface="Calibri" panose="020F0502020204030204"/>
              </a:rPr>
            </a:br>
            <a:r>
              <a:rPr lang="en-US" sz="2400" b="1" dirty="0">
                <a:solidFill>
                  <a:schemeClr val="bg1"/>
                </a:solidFill>
                <a:latin typeface="Calibri" panose="020F0502020204030204"/>
              </a:rPr>
              <a:t>(Approved May 8, 2019)</a:t>
            </a:r>
            <a:endParaRPr lang="en-US" sz="24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5029201" y="285750"/>
            <a:ext cx="6931478" cy="6310993"/>
          </a:xfrm>
        </p:spPr>
        <p:txBody>
          <a:bodyPr anchor="ctr">
            <a:normAutofit/>
          </a:bodyPr>
          <a:lstStyle/>
          <a:p>
            <a:pPr marL="0" marR="0" indent="0" algn="ctr">
              <a:spcBef>
                <a:spcPts val="0"/>
              </a:spcBef>
              <a:spcAft>
                <a:spcPts val="800"/>
              </a:spcAft>
              <a:buNone/>
            </a:pPr>
            <a:r>
              <a:rPr lang="en-US"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MISSION</a:t>
            </a:r>
            <a:endParaRPr lang="en-US"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The Montana Advisory Council on Indian Education was established by the Board of Public</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Education and the Office of Public Instruction to function in an advisory capacity for the</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education of American Indian students in Montana </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(MACIE represents ALL American Indian Students from ALL school districts &amp; systems of education, across the State of Montana). </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The Montana Advisory Council on Indian Education shall be a strong voice for </a:t>
            </a:r>
            <a:r>
              <a:rPr lang="en-US" sz="2000" i="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collaborative</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efforts</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among tribal, </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state (Montana Office of Public Instruction (OPI) and Montana Board of Public Education),</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and federal organizations, institutions, groups, and agencies for the express</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purpose of </a:t>
            </a:r>
            <a:r>
              <a:rPr lang="en-US" sz="2000" i="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promoting high quality and equitable educational opportunities for all American</a:t>
            </a:r>
            <a:r>
              <a:rPr lang="en-US" sz="2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Indian students in Montana </a:t>
            </a:r>
            <a:r>
              <a:rPr lang="en-US" sz="2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(American Indian Student Achievement Gap)</a:t>
            </a:r>
            <a:r>
              <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20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This includes, but is not limited to, culture, language, and Indian Education for All.</a:t>
            </a:r>
            <a:endParaRPr lang="en-US"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BA10B8D9-A48C-48F7-81E3-0AAA9C00B799}"/>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687451" y="203199"/>
            <a:ext cx="949390" cy="849746"/>
          </a:xfrm>
          <a:prstGeom prst="rect">
            <a:avLst/>
          </a:prstGeom>
          <a:noFill/>
          <a:ln>
            <a:noFill/>
          </a:ln>
        </p:spPr>
      </p:pic>
    </p:spTree>
    <p:extLst>
      <p:ext uri="{BB962C8B-B14F-4D97-AF65-F5344CB8AC3E}">
        <p14:creationId xmlns:p14="http://schemas.microsoft.com/office/powerpoint/2010/main" val="3378303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r>
              <a:rPr lang="en-US" b="1">
                <a:solidFill>
                  <a:schemeClr val="bg1"/>
                </a:solidFill>
                <a:latin typeface="Calibri" panose="020F0502020204030204"/>
              </a:rPr>
              <a:t> MACIE – Purpose</a:t>
            </a:r>
            <a:endParaRPr lang="en-US">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212410" y="704088"/>
            <a:ext cx="5135293" cy="5248656"/>
          </a:xfrm>
        </p:spPr>
        <p:txBody>
          <a:bodyPr anchor="ctr">
            <a:normAutofit/>
          </a:bodyPr>
          <a:lstStyle/>
          <a:p>
            <a:pPr marL="0" marR="0" indent="0">
              <a:spcBef>
                <a:spcPts val="0"/>
              </a:spcBef>
              <a:spcAft>
                <a:spcPts val="800"/>
              </a:spcAft>
              <a:buNone/>
            </a:pP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The purpose of MACIE shall be:</a:t>
            </a:r>
          </a:p>
          <a:p>
            <a:pPr marR="0">
              <a:spcBef>
                <a:spcPts val="0"/>
              </a:spcBef>
              <a:spcAft>
                <a:spcPts val="800"/>
              </a:spcAft>
            </a:pPr>
            <a:r>
              <a:rPr lang="en-US" sz="19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Advise</a:t>
            </a: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the Board of Public Education (BPE) and the Superintendent of Public Instruction (OPI) in matters affecting the education of American Indian students, including accreditation, certification, and teacher training;</a:t>
            </a:r>
          </a:p>
          <a:p>
            <a:pPr marR="0">
              <a:spcBef>
                <a:spcPts val="0"/>
              </a:spcBef>
              <a:spcAft>
                <a:spcPts val="800"/>
              </a:spcAft>
            </a:pPr>
            <a:r>
              <a:rPr lang="en-US" sz="19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Promote</a:t>
            </a: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equal educational opportunities and </a:t>
            </a:r>
            <a:r>
              <a:rPr lang="en-US" sz="19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improve</a:t>
            </a: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the quality of education provided to American Indian students throughout the State of Montana;</a:t>
            </a:r>
          </a:p>
          <a:p>
            <a:pPr marR="0">
              <a:spcBef>
                <a:spcPts val="0"/>
              </a:spcBef>
              <a:spcAft>
                <a:spcPts val="800"/>
              </a:spcAft>
            </a:pPr>
            <a:r>
              <a:rPr lang="en-US" sz="19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Advise, monitor, evaluate, and advocate </a:t>
            </a: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for the implementation of Indian Education for All as defined in Article X, section 1(2) of the Montana Constitution and MCA 20-1-501 for all educational agencies; and</a:t>
            </a:r>
          </a:p>
          <a:p>
            <a:pPr marR="0">
              <a:spcBef>
                <a:spcPts val="0"/>
              </a:spcBef>
              <a:spcAft>
                <a:spcPts val="800"/>
              </a:spcAft>
            </a:pPr>
            <a:r>
              <a:rPr lang="en-US" sz="19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Carry out the goals and responsibilities </a:t>
            </a:r>
            <a:r>
              <a:rPr lang="en-US" sz="19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of MACIE, report to BPE and OPI, and complete an annual progress review.</a:t>
            </a:r>
          </a:p>
        </p:txBody>
      </p:sp>
      <p:pic>
        <p:nvPicPr>
          <p:cNvPr id="5" name="Picture 4">
            <a:extLst>
              <a:ext uri="{FF2B5EF4-FFF2-40B4-BE49-F238E27FC236}">
                <a16:creationId xmlns:a16="http://schemas.microsoft.com/office/drawing/2014/main" id="{C5F8D117-3328-4990-AAF7-F1BCD0B185F4}"/>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782521" y="203198"/>
            <a:ext cx="897794" cy="803565"/>
          </a:xfrm>
          <a:prstGeom prst="rect">
            <a:avLst/>
          </a:prstGeom>
          <a:noFill/>
          <a:ln>
            <a:noFill/>
          </a:ln>
        </p:spPr>
      </p:pic>
    </p:spTree>
    <p:extLst>
      <p:ext uri="{BB962C8B-B14F-4D97-AF65-F5344CB8AC3E}">
        <p14:creationId xmlns:p14="http://schemas.microsoft.com/office/powerpoint/2010/main" val="34712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pPr algn="ctr"/>
            <a:r>
              <a:rPr lang="en-US" b="1">
                <a:solidFill>
                  <a:schemeClr val="bg1"/>
                </a:solidFill>
                <a:latin typeface="Calibri" panose="020F0502020204030204"/>
              </a:rPr>
              <a:t> MACIE  Members</a:t>
            </a:r>
            <a:endParaRPr lang="en-US" i="1"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5557520" y="785095"/>
            <a:ext cx="6907783" cy="5787409"/>
          </a:xfrm>
        </p:spPr>
        <p:txBody>
          <a:bodyPr anchor="ctr">
            <a:normAutofit/>
          </a:bodyPr>
          <a:lstStyle/>
          <a:p>
            <a:pPr marL="0" indent="0" algn="ctr">
              <a:buNone/>
            </a:pPr>
            <a:r>
              <a:rPr lang="en-US" sz="2400">
                <a:effectLst>
                  <a:outerShdw blurRad="38100" dist="38100" dir="2700000" algn="tl">
                    <a:srgbClr val="000000">
                      <a:alpha val="43137"/>
                    </a:srgbClr>
                  </a:outerShdw>
                </a:effectLst>
              </a:rPr>
              <a:t>Voting Members</a:t>
            </a:r>
          </a:p>
          <a:p>
            <a:r>
              <a:rPr lang="en-US" sz="1500">
                <a:effectLst>
                  <a:outerShdw blurRad="38100" dist="38100" dir="2700000" algn="tl">
                    <a:srgbClr val="000000">
                      <a:alpha val="43137"/>
                    </a:srgbClr>
                  </a:outerShdw>
                </a:effectLst>
              </a:rPr>
              <a:t>MACIE will be comprised of 17 voting members consisting of:</a:t>
            </a:r>
          </a:p>
          <a:p>
            <a:pPr lvl="1">
              <a:buFont typeface="Courier New" panose="02070309020205020404" pitchFamily="49" charset="0"/>
              <a:buChar char="o"/>
            </a:pPr>
            <a:r>
              <a:rPr lang="en-US" sz="1500">
                <a:effectLst>
                  <a:outerShdw blurRad="38100" dist="38100" dir="2700000" algn="tl">
                    <a:srgbClr val="000000">
                      <a:alpha val="43137"/>
                    </a:srgbClr>
                  </a:outerShdw>
                </a:effectLst>
              </a:rPr>
              <a:t>8 representatives from each Montana tribe</a:t>
            </a:r>
          </a:p>
          <a:p>
            <a:pPr lvl="1">
              <a:buFont typeface="Courier New" panose="02070309020205020404" pitchFamily="49" charset="0"/>
              <a:buChar char="o"/>
            </a:pPr>
            <a:r>
              <a:rPr lang="en-US" sz="1500">
                <a:effectLst>
                  <a:outerShdw blurRad="38100" dist="38100" dir="2700000" algn="tl">
                    <a:srgbClr val="000000">
                      <a:alpha val="43137"/>
                    </a:srgbClr>
                  </a:outerShdw>
                </a:effectLst>
              </a:rPr>
              <a:t>3 representatives from urban school district Indian Education Departments</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Montana Federation of Public Employees (MFPE)</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School Administrators of Montana (SAM)</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Indian Impact Schools of Montana (IISM)</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Montana School Boards Association (MTSBA) Indian School Board Caucus</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Montana Indian Education Association</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Class 7 teachers</a:t>
            </a:r>
          </a:p>
          <a:p>
            <a:r>
              <a:rPr lang="en-US" sz="1500">
                <a:effectLst>
                  <a:outerShdw blurRad="38100" dist="38100" dir="2700000" algn="tl">
                    <a:srgbClr val="000000">
                      <a:alpha val="43137"/>
                    </a:srgbClr>
                  </a:outerShdw>
                </a:effectLst>
              </a:rPr>
              <a:t>MACIE shall be comprised of six ex-officio (non-voting) members consisting of:</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Office of Public Instruction</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Board of Public Education</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Montana University System</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Bureau of Indian Education Schools</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Tribal Head Starts</a:t>
            </a:r>
          </a:p>
          <a:p>
            <a:pPr lvl="1">
              <a:buFont typeface="Courier New" panose="02070309020205020404" pitchFamily="49" charset="0"/>
              <a:buChar char="o"/>
            </a:pPr>
            <a:r>
              <a:rPr lang="en-US" sz="1500">
                <a:effectLst>
                  <a:outerShdw blurRad="38100" dist="38100" dir="2700000" algn="tl">
                    <a:srgbClr val="000000">
                      <a:alpha val="43137"/>
                    </a:srgbClr>
                  </a:outerShdw>
                </a:effectLst>
              </a:rPr>
              <a:t>1 representative from Tribal Colleges</a:t>
            </a:r>
            <a:endParaRPr lang="en-US" sz="1500"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FF13F781-EFCD-446C-920F-6603009BCCDD}"/>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644809" y="178904"/>
            <a:ext cx="924801" cy="848457"/>
          </a:xfrm>
          <a:prstGeom prst="rect">
            <a:avLst/>
          </a:prstGeom>
          <a:noFill/>
          <a:ln>
            <a:noFill/>
          </a:ln>
        </p:spPr>
      </p:pic>
    </p:spTree>
    <p:extLst>
      <p:ext uri="{BB962C8B-B14F-4D97-AF65-F5344CB8AC3E}">
        <p14:creationId xmlns:p14="http://schemas.microsoft.com/office/powerpoint/2010/main" val="355638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5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fade">
                                      <p:cBhvr>
                                        <p:cTn id="47" dur="500"/>
                                        <p:tgtEl>
                                          <p:spTgt spid="3">
                                            <p:txEl>
                                              <p:pRg st="12" end="12"/>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13" end="13"/>
                                            </p:txEl>
                                          </p:spTgt>
                                        </p:tgtEl>
                                        <p:attrNameLst>
                                          <p:attrName>style.visibility</p:attrName>
                                        </p:attrNameLst>
                                      </p:cBhvr>
                                      <p:to>
                                        <p:strVal val="visible"/>
                                      </p:to>
                                    </p:set>
                                    <p:animEffect transition="in" filter="fade">
                                      <p:cBhvr>
                                        <p:cTn id="50" dur="500"/>
                                        <p:tgtEl>
                                          <p:spTgt spid="3">
                                            <p:txEl>
                                              <p:pRg st="13" end="13"/>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animEffect transition="in" filter="fade">
                                      <p:cBhvr>
                                        <p:cTn id="53" dur="500"/>
                                        <p:tgtEl>
                                          <p:spTgt spid="3">
                                            <p:txEl>
                                              <p:pRg st="14" end="14"/>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3">
                                            <p:txEl>
                                              <p:pRg st="15" end="15"/>
                                            </p:txEl>
                                          </p:spTgt>
                                        </p:tgtEl>
                                        <p:attrNameLst>
                                          <p:attrName>style.visibility</p:attrName>
                                        </p:attrNameLst>
                                      </p:cBhvr>
                                      <p:to>
                                        <p:strVal val="visible"/>
                                      </p:to>
                                    </p:set>
                                    <p:animEffect transition="in" filter="fade">
                                      <p:cBhvr>
                                        <p:cTn id="56" dur="500"/>
                                        <p:tgtEl>
                                          <p:spTgt spid="3">
                                            <p:txEl>
                                              <p:pRg st="15" end="15"/>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3">
                                            <p:txEl>
                                              <p:pRg st="16" end="16"/>
                                            </p:txEl>
                                          </p:spTgt>
                                        </p:tgtEl>
                                        <p:attrNameLst>
                                          <p:attrName>style.visibility</p:attrName>
                                        </p:attrNameLst>
                                      </p:cBhvr>
                                      <p:to>
                                        <p:strVal val="visible"/>
                                      </p:to>
                                    </p:set>
                                    <p:animEffect transition="in" filter="fade">
                                      <p:cBhvr>
                                        <p:cTn id="59"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3002" y="365125"/>
            <a:ext cx="10520702" cy="1325563"/>
          </a:xfrm>
        </p:spPr>
        <p:txBody>
          <a:bodyPr>
            <a:normAutofit/>
          </a:bodyPr>
          <a:lstStyle/>
          <a:p>
            <a:r>
              <a:rPr lang="en-US" b="1">
                <a:solidFill>
                  <a:srgbClr val="FFFFFF"/>
                </a:solidFill>
                <a:latin typeface="Calibri" panose="020F0502020204030204"/>
              </a:rPr>
              <a:t> MACIE – Relationship to BPE</a:t>
            </a:r>
            <a:endParaRPr lang="en-US">
              <a:solidFill>
                <a:srgbClr val="FFFFFF"/>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838201" y="2022601"/>
            <a:ext cx="10515598" cy="4154361"/>
          </a:xfrm>
        </p:spPr>
        <p:txBody>
          <a:bodyPr>
            <a:normAutofit/>
          </a:bodyPr>
          <a:lstStyle/>
          <a:p>
            <a:pPr marL="0" indent="0">
              <a:buNone/>
            </a:pPr>
            <a:r>
              <a:rPr lang="en-US" sz="2000" b="1">
                <a:solidFill>
                  <a:srgbClr val="FFFFFF"/>
                </a:solidFill>
                <a:effectLst>
                  <a:outerShdw blurRad="38100" dist="38100" dir="2700000" algn="tl">
                    <a:srgbClr val="000000">
                      <a:alpha val="43137"/>
                    </a:srgbClr>
                  </a:outerShdw>
                </a:effectLst>
              </a:rPr>
              <a:t>MACIE’s Relationship, Role, and Responsibility to:</a:t>
            </a:r>
          </a:p>
          <a:p>
            <a:pPr marL="0" indent="0">
              <a:buNone/>
            </a:pPr>
            <a:r>
              <a:rPr lang="en-US" sz="2000" u="sng">
                <a:solidFill>
                  <a:srgbClr val="FFFFFF"/>
                </a:solidFill>
                <a:effectLst>
                  <a:outerShdw blurRad="38100" dist="38100" dir="2700000" algn="tl">
                    <a:srgbClr val="000000">
                      <a:alpha val="43137"/>
                    </a:srgbClr>
                  </a:outerShdw>
                </a:effectLst>
              </a:rPr>
              <a:t>Montana Board of Public Education (BPE)</a:t>
            </a:r>
          </a:p>
          <a:p>
            <a:r>
              <a:rPr lang="en-US" sz="2000">
                <a:solidFill>
                  <a:srgbClr val="FFFFFF"/>
                </a:solidFill>
                <a:effectLst>
                  <a:outerShdw blurRad="38100" dist="38100" dir="2700000" algn="tl">
                    <a:srgbClr val="000000">
                      <a:alpha val="43137"/>
                    </a:srgbClr>
                  </a:outerShdw>
                </a:effectLst>
              </a:rPr>
              <a:t>Advise the Board of Public Education (BPE) in matters affecting the education of American Indian students, including accreditation, certification, and teacher training.</a:t>
            </a:r>
          </a:p>
          <a:p>
            <a:r>
              <a:rPr lang="en-US" sz="2000">
                <a:solidFill>
                  <a:srgbClr val="FFFFFF"/>
                </a:solidFill>
                <a:effectLst>
                  <a:outerShdw blurRad="38100" dist="38100" dir="2700000" algn="tl">
                    <a:srgbClr val="000000">
                      <a:alpha val="43137"/>
                    </a:srgbClr>
                  </a:outerShdw>
                </a:effectLst>
              </a:rPr>
              <a:t>Report to BPE;  complete an annual progress review.</a:t>
            </a:r>
          </a:p>
          <a:p>
            <a:r>
              <a:rPr lang="en-US" sz="2000">
                <a:solidFill>
                  <a:srgbClr val="FFFFFF"/>
                </a:solidFill>
                <a:effectLst>
                  <a:outerShdw blurRad="38100" dist="38100" dir="2700000" algn="tl">
                    <a:srgbClr val="000000">
                      <a:alpha val="43137"/>
                    </a:srgbClr>
                  </a:outerShdw>
                </a:effectLst>
              </a:rPr>
              <a:t>Act as liaisons between OPI and BPE and member organizations </a:t>
            </a:r>
          </a:p>
          <a:p>
            <a:r>
              <a:rPr lang="en-US" sz="2000">
                <a:solidFill>
                  <a:srgbClr val="FFFFFF"/>
                </a:solidFill>
                <a:effectLst>
                  <a:outerShdw blurRad="38100" dist="38100" dir="2700000" algn="tl">
                    <a:srgbClr val="000000">
                      <a:alpha val="43137"/>
                    </a:srgbClr>
                  </a:outerShdw>
                </a:effectLst>
              </a:rPr>
              <a:t>BPE and OPI jointly make appointments to MACIE </a:t>
            </a:r>
          </a:p>
          <a:p>
            <a:r>
              <a:rPr lang="en-US" sz="2000">
                <a:solidFill>
                  <a:srgbClr val="FFFFFF"/>
                </a:solidFill>
                <a:effectLst>
                  <a:outerShdw blurRad="38100" dist="38100" dir="2700000" algn="tl">
                    <a:srgbClr val="000000">
                      <a:alpha val="43137"/>
                    </a:srgbClr>
                  </a:outerShdw>
                </a:effectLst>
              </a:rPr>
              <a:t>The chairperson or designee will represent and present reports for MACIE at all BPE meetings</a:t>
            </a:r>
          </a:p>
        </p:txBody>
      </p:sp>
    </p:spTree>
    <p:extLst>
      <p:ext uri="{BB962C8B-B14F-4D97-AF65-F5344CB8AC3E}">
        <p14:creationId xmlns:p14="http://schemas.microsoft.com/office/powerpoint/2010/main" val="19323128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2516659" y="697038"/>
            <a:ext cx="10520702" cy="1325563"/>
          </a:xfrm>
        </p:spPr>
        <p:txBody>
          <a:bodyPr>
            <a:normAutofit/>
          </a:bodyPr>
          <a:lstStyle/>
          <a:p>
            <a:r>
              <a:rPr lang="en-US" b="1">
                <a:solidFill>
                  <a:srgbClr val="FFFFFF"/>
                </a:solidFill>
                <a:latin typeface="Calibri" panose="020F0502020204030204"/>
              </a:rPr>
              <a:t> MACIE – Relationship to OPI</a:t>
            </a:r>
            <a:endParaRPr lang="en-US">
              <a:solidFill>
                <a:srgbClr val="FFFFFF"/>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838201" y="2022601"/>
            <a:ext cx="10515598" cy="4154361"/>
          </a:xfrm>
        </p:spPr>
        <p:txBody>
          <a:bodyPr>
            <a:normAutofit/>
          </a:bodyPr>
          <a:lstStyle/>
          <a:p>
            <a:pPr marL="0" indent="0">
              <a:buNone/>
            </a:pPr>
            <a:r>
              <a:rPr lang="en-US" sz="2000" b="1">
                <a:solidFill>
                  <a:srgbClr val="FFFFFF"/>
                </a:solidFill>
                <a:effectLst>
                  <a:outerShdw blurRad="38100" dist="38100" dir="2700000" algn="tl">
                    <a:srgbClr val="000000">
                      <a:alpha val="43137"/>
                    </a:srgbClr>
                  </a:outerShdw>
                </a:effectLst>
              </a:rPr>
              <a:t>MACIE’s Relationship, Role, and Responsibility to:</a:t>
            </a:r>
          </a:p>
          <a:p>
            <a:pPr marL="0" indent="0">
              <a:buNone/>
            </a:pPr>
            <a:r>
              <a:rPr lang="en-US" sz="2000" u="sng">
                <a:solidFill>
                  <a:srgbClr val="FFFFFF"/>
                </a:solidFill>
                <a:effectLst>
                  <a:outerShdw blurRad="38100" dist="38100" dir="2700000" algn="tl">
                    <a:srgbClr val="000000">
                      <a:alpha val="43137"/>
                    </a:srgbClr>
                  </a:outerShdw>
                </a:effectLst>
              </a:rPr>
              <a:t>Montana Office of Public Instruction (OPI)</a:t>
            </a:r>
          </a:p>
          <a:p>
            <a:r>
              <a:rPr lang="en-US" sz="2000">
                <a:solidFill>
                  <a:srgbClr val="FFFFFF"/>
                </a:solidFill>
                <a:effectLst>
                  <a:outerShdw blurRad="38100" dist="38100" dir="2700000" algn="tl">
                    <a:srgbClr val="000000">
                      <a:alpha val="43137"/>
                    </a:srgbClr>
                  </a:outerShdw>
                </a:effectLst>
              </a:rPr>
              <a:t>Advise the Montana Office of Public Instruction (OPI) in matters affecting the education of American Indian students, including accreditation, certification, and teacher training.</a:t>
            </a:r>
          </a:p>
          <a:p>
            <a:r>
              <a:rPr lang="en-US" sz="2000">
                <a:solidFill>
                  <a:srgbClr val="FFFFFF"/>
                </a:solidFill>
                <a:effectLst>
                  <a:outerShdw blurRad="38100" dist="38100" dir="2700000" algn="tl">
                    <a:srgbClr val="000000">
                      <a:alpha val="43137"/>
                    </a:srgbClr>
                  </a:outerShdw>
                </a:effectLst>
              </a:rPr>
              <a:t>Report to OPI;  complete an annual progress review.</a:t>
            </a:r>
          </a:p>
          <a:p>
            <a:r>
              <a:rPr lang="en-US" sz="2000">
                <a:solidFill>
                  <a:srgbClr val="FFFFFF"/>
                </a:solidFill>
                <a:effectLst>
                  <a:outerShdw blurRad="38100" dist="38100" dir="2700000" algn="tl">
                    <a:srgbClr val="000000">
                      <a:alpha val="43137"/>
                    </a:srgbClr>
                  </a:outerShdw>
                </a:effectLst>
              </a:rPr>
              <a:t>Act as liaisons between OPI and BPE and member organizations </a:t>
            </a:r>
          </a:p>
          <a:p>
            <a:r>
              <a:rPr lang="en-US" sz="2000">
                <a:solidFill>
                  <a:srgbClr val="FFFFFF"/>
                </a:solidFill>
                <a:effectLst>
                  <a:outerShdw blurRad="38100" dist="38100" dir="2700000" algn="tl">
                    <a:srgbClr val="000000">
                      <a:alpha val="43137"/>
                    </a:srgbClr>
                  </a:outerShdw>
                </a:effectLst>
              </a:rPr>
              <a:t>BPE and OPI jointly make appointments to MACIE </a:t>
            </a:r>
          </a:p>
          <a:p>
            <a:r>
              <a:rPr lang="en-US" sz="2000">
                <a:solidFill>
                  <a:srgbClr val="FFFFFF"/>
                </a:solidFill>
                <a:effectLst>
                  <a:outerShdw blurRad="38100" dist="38100" dir="2700000" algn="tl">
                    <a:srgbClr val="000000">
                      <a:alpha val="43137"/>
                    </a:srgbClr>
                  </a:outerShdw>
                </a:effectLst>
              </a:rPr>
              <a:t>OPI ex-officio member </a:t>
            </a:r>
            <a:r>
              <a:rPr lang="en-US" sz="2000" i="1">
                <a:solidFill>
                  <a:srgbClr val="FFFFFF"/>
                </a:solidFill>
                <a:effectLst>
                  <a:outerShdw blurRad="38100" dist="38100" dir="2700000" algn="tl">
                    <a:srgbClr val="000000">
                      <a:alpha val="43137"/>
                    </a:srgbClr>
                  </a:outerShdw>
                </a:effectLst>
              </a:rPr>
              <a:t>(State Superintendent)</a:t>
            </a:r>
            <a:r>
              <a:rPr lang="en-US" sz="2000">
                <a:solidFill>
                  <a:srgbClr val="FFFFFF"/>
                </a:solidFill>
                <a:effectLst>
                  <a:outerShdw blurRad="38100" dist="38100" dir="2700000" algn="tl">
                    <a:srgbClr val="000000">
                      <a:alpha val="43137"/>
                    </a:srgbClr>
                  </a:outerShdw>
                </a:effectLst>
              </a:rPr>
              <a:t> shall assist MACIE in its efforts to achieve its goals.</a:t>
            </a:r>
          </a:p>
          <a:p>
            <a:r>
              <a:rPr lang="en-US" sz="2000" i="1">
                <a:solidFill>
                  <a:srgbClr val="FFFFFF"/>
                </a:solidFill>
                <a:effectLst>
                  <a:outerShdw blurRad="38100" dist="38100" dir="2700000" algn="tl">
                    <a:srgbClr val="000000">
                      <a:alpha val="43137"/>
                    </a:srgbClr>
                  </a:outerShdw>
                </a:effectLst>
              </a:rPr>
              <a:t>The Montana Office of Public Instruction provides vision, advocacy, support and leadership for schools and communities to ensure that all students meet today's challenges and tomorrow's opportunities.</a:t>
            </a:r>
          </a:p>
          <a:p>
            <a:endParaRPr lang="en-US" sz="2000" i="1">
              <a:solidFill>
                <a:srgbClr val="FFFFFF"/>
              </a:solidFill>
              <a:effectLst>
                <a:outerShdw blurRad="38100" dist="38100" dir="2700000" algn="tl">
                  <a:srgbClr val="000000">
                    <a:alpha val="43137"/>
                  </a:srgbClr>
                </a:outerShdw>
              </a:effectLst>
            </a:endParaRPr>
          </a:p>
          <a:p>
            <a:endParaRPr lang="en-US" sz="2000" i="1">
              <a:solidFill>
                <a:srgbClr val="FFFFFF"/>
              </a:solidFill>
              <a:effectLst>
                <a:outerShdw blurRad="38100" dist="38100" dir="2700000" algn="tl">
                  <a:srgbClr val="000000">
                    <a:alpha val="43137"/>
                  </a:srgbClr>
                </a:outerShdw>
              </a:effectLst>
            </a:endParaRPr>
          </a:p>
          <a:p>
            <a:endParaRPr lang="en-US" sz="2000">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691866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838200" y="704088"/>
            <a:ext cx="3529953" cy="2980944"/>
          </a:xfrm>
        </p:spPr>
        <p:txBody>
          <a:bodyPr>
            <a:normAutofit/>
          </a:bodyPr>
          <a:lstStyle/>
          <a:p>
            <a:r>
              <a:rPr lang="en-US" b="1">
                <a:solidFill>
                  <a:schemeClr val="bg1"/>
                </a:solidFill>
                <a:latin typeface="Calibri" panose="020F0502020204030204"/>
              </a:rPr>
              <a:t> MACIE – Relationship to External Partners</a:t>
            </a:r>
            <a:endParaRPr lang="en-US">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6096000" y="1256084"/>
            <a:ext cx="5135293" cy="5248656"/>
          </a:xfrm>
        </p:spPr>
        <p:txBody>
          <a:bodyPr anchor="ctr">
            <a:normAutofit/>
          </a:bodyPr>
          <a:lstStyle/>
          <a:p>
            <a:pPr marL="0" indent="0" algn="ctr">
              <a:buNone/>
            </a:pPr>
            <a:r>
              <a:rPr lang="en-US" sz="2400" b="1" dirty="0">
                <a:effectLst>
                  <a:outerShdw blurRad="38100" dist="38100" dir="2700000" algn="tl">
                    <a:srgbClr val="000000">
                      <a:alpha val="43137"/>
                    </a:srgbClr>
                  </a:outerShdw>
                </a:effectLst>
              </a:rPr>
              <a:t>MACIE’s Relationship, Role, and Responsibility to External Partners</a:t>
            </a:r>
          </a:p>
          <a:p>
            <a:pPr marL="0" indent="0">
              <a:buNone/>
            </a:pPr>
            <a:r>
              <a:rPr lang="en-US" sz="1700" dirty="0">
                <a:effectLst>
                  <a:outerShdw blurRad="38100" dist="38100" dir="2700000" algn="tl">
                    <a:srgbClr val="000000">
                      <a:alpha val="43137"/>
                    </a:srgbClr>
                  </a:outerShdw>
                </a:effectLst>
              </a:rPr>
              <a:t>Montana Office of the Commissioner of Higher Education (OCHE)</a:t>
            </a:r>
          </a:p>
          <a:p>
            <a:pPr marL="0" indent="0">
              <a:buNone/>
            </a:pPr>
            <a:r>
              <a:rPr lang="en-US" sz="1700" dirty="0">
                <a:effectLst>
                  <a:outerShdw blurRad="38100" dist="38100" dir="2700000" algn="tl">
                    <a:srgbClr val="000000">
                      <a:alpha val="43137"/>
                    </a:srgbClr>
                  </a:outerShdw>
                </a:effectLst>
              </a:rPr>
              <a:t>Tribal Education Departments</a:t>
            </a:r>
          </a:p>
          <a:p>
            <a:pPr marL="0" indent="0">
              <a:buNone/>
            </a:pPr>
            <a:r>
              <a:rPr lang="en-US" sz="1700" dirty="0">
                <a:effectLst>
                  <a:outerShdw blurRad="38100" dist="38100" dir="2700000" algn="tl">
                    <a:srgbClr val="000000">
                      <a:alpha val="43137"/>
                    </a:srgbClr>
                  </a:outerShdw>
                </a:effectLst>
              </a:rPr>
              <a:t>Tribal Colleges</a:t>
            </a:r>
          </a:p>
          <a:p>
            <a:pPr marL="0" indent="0">
              <a:buNone/>
            </a:pPr>
            <a:r>
              <a:rPr lang="en-US" sz="1700" dirty="0">
                <a:effectLst>
                  <a:outerShdw blurRad="38100" dist="38100" dir="2700000" algn="tl">
                    <a:srgbClr val="000000">
                      <a:alpha val="43137"/>
                    </a:srgbClr>
                  </a:outerShdw>
                </a:effectLst>
              </a:rPr>
              <a:t>American Indian Higher Education Consortium (AIHEC)</a:t>
            </a:r>
          </a:p>
          <a:p>
            <a:pPr marL="0" indent="0">
              <a:buNone/>
            </a:pPr>
            <a:r>
              <a:rPr lang="en-US" sz="1700" dirty="0">
                <a:effectLst>
                  <a:outerShdw blurRad="38100" dist="38100" dir="2700000" algn="tl">
                    <a:srgbClr val="000000">
                      <a:alpha val="43137"/>
                    </a:srgbClr>
                  </a:outerShdw>
                </a:effectLst>
              </a:rPr>
              <a:t>American Indian Minority Achievement Advisory Council (AIMA)</a:t>
            </a:r>
          </a:p>
          <a:p>
            <a:pPr marL="0" indent="0">
              <a:buNone/>
            </a:pPr>
            <a:r>
              <a:rPr lang="en-US" sz="1700" dirty="0">
                <a:effectLst>
                  <a:outerShdw blurRad="38100" dist="38100" dir="2700000" algn="tl">
                    <a:srgbClr val="000000">
                      <a:alpha val="43137"/>
                    </a:srgbClr>
                  </a:outerShdw>
                </a:effectLst>
              </a:rPr>
              <a:t>Montana Indian Education Association (MIEA)</a:t>
            </a:r>
          </a:p>
          <a:p>
            <a:pPr marL="0" indent="0">
              <a:buNone/>
            </a:pPr>
            <a:r>
              <a:rPr lang="en-US" sz="1700" dirty="0">
                <a:effectLst>
                  <a:outerShdw blurRad="38100" dist="38100" dir="2700000" algn="tl">
                    <a:srgbClr val="000000">
                      <a:alpha val="43137"/>
                    </a:srgbClr>
                  </a:outerShdw>
                </a:effectLst>
              </a:rPr>
              <a:t>Tribal Contract Schools (BIE)</a:t>
            </a:r>
          </a:p>
          <a:p>
            <a:pPr marL="0" indent="0">
              <a:buNone/>
            </a:pPr>
            <a:r>
              <a:rPr lang="en-US" sz="1700" dirty="0">
                <a:effectLst>
                  <a:outerShdw blurRad="38100" dist="38100" dir="2700000" algn="tl">
                    <a:srgbClr val="000000">
                      <a:alpha val="43137"/>
                    </a:srgbClr>
                  </a:outerShdw>
                </a:effectLst>
              </a:rPr>
              <a:t>Native Language and Immersion School Programs</a:t>
            </a:r>
          </a:p>
          <a:p>
            <a:pPr marL="0" indent="0">
              <a:buNone/>
            </a:pPr>
            <a:r>
              <a:rPr lang="en-US" sz="1700" dirty="0">
                <a:effectLst>
                  <a:outerShdw blurRad="38100" dist="38100" dir="2700000" algn="tl">
                    <a:srgbClr val="000000">
                      <a:alpha val="43137"/>
                    </a:srgbClr>
                  </a:outerShdw>
                </a:effectLst>
              </a:rPr>
              <a:t>Tribal Councils</a:t>
            </a:r>
          </a:p>
          <a:p>
            <a:pPr marL="0" indent="0">
              <a:buNone/>
            </a:pPr>
            <a:r>
              <a:rPr lang="en-US" sz="1700" dirty="0">
                <a:effectLst>
                  <a:outerShdw blurRad="38100" dist="38100" dir="2700000" algn="tl">
                    <a:srgbClr val="000000">
                      <a:alpha val="43137"/>
                    </a:srgbClr>
                  </a:outerShdw>
                </a:effectLst>
              </a:rPr>
              <a:t>MACIE Represents a Broad Coalition of Strategic External Partners &amp; Constituencies</a:t>
            </a:r>
          </a:p>
          <a:p>
            <a:pPr marL="0" indent="0">
              <a:buNone/>
            </a:pPr>
            <a:endParaRPr lang="en-US" sz="1700" dirty="0">
              <a:effectLst>
                <a:outerShdw blurRad="38100" dist="38100" dir="2700000" algn="tl">
                  <a:srgbClr val="000000">
                    <a:alpha val="43137"/>
                  </a:srgbClr>
                </a:outerShdw>
              </a:effectLst>
            </a:endParaRPr>
          </a:p>
          <a:p>
            <a:endParaRPr lang="en-US" sz="1700" i="1" dirty="0">
              <a:effectLst>
                <a:outerShdw blurRad="38100" dist="38100" dir="2700000" algn="tl">
                  <a:srgbClr val="000000">
                    <a:alpha val="43137"/>
                  </a:srgbClr>
                </a:outerShdw>
              </a:effectLst>
            </a:endParaRPr>
          </a:p>
          <a:p>
            <a:endParaRPr lang="en-US" sz="1700"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48F25B6F-4166-4FA6-9F31-C70CD042B53D}"/>
              </a:ext>
              <a:ext uri="{C183D7F6-B498-43B3-948B-1728B52AA6E4}">
                <adec:decorative xmlns:adec="http://schemas.microsoft.com/office/drawing/2017/decorative" val="1"/>
              </a:ext>
            </a:extLst>
          </p:cNvPr>
          <p:cNvPicPr/>
          <p:nvPr/>
        </p:nvPicPr>
        <p:blipFill>
          <a:blip r:embed="rId2">
            <a:extLst>
              <a:ext uri="{28A0092B-C50C-407E-A947-70E740481C1C}">
                <a14:useLocalDpi xmlns:a14="http://schemas.microsoft.com/office/drawing/2010/main" val="0"/>
              </a:ext>
            </a:extLst>
          </a:blip>
          <a:srcRect/>
          <a:stretch/>
        </p:blipFill>
        <p:spPr bwMode="auto">
          <a:xfrm>
            <a:off x="10895594" y="203199"/>
            <a:ext cx="781666" cy="699626"/>
          </a:xfrm>
          <a:prstGeom prst="rect">
            <a:avLst/>
          </a:prstGeom>
          <a:noFill/>
          <a:ln>
            <a:noFill/>
          </a:ln>
        </p:spPr>
      </p:pic>
    </p:spTree>
    <p:extLst>
      <p:ext uri="{BB962C8B-B14F-4D97-AF65-F5344CB8AC3E}">
        <p14:creationId xmlns:p14="http://schemas.microsoft.com/office/powerpoint/2010/main" val="411752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960028"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9FA64B84-CE2D-4179-B018-A71AC174C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59632" cy="6858000"/>
          </a:xfrm>
          <a:custGeom>
            <a:avLst/>
            <a:gdLst>
              <a:gd name="connsiteX0" fmla="*/ 0 w 3459632"/>
              <a:gd name="connsiteY0" fmla="*/ 0 h 6858000"/>
              <a:gd name="connsiteX1" fmla="*/ 283478 w 3459632"/>
              <a:gd name="connsiteY1" fmla="*/ 0 h 6858000"/>
              <a:gd name="connsiteX2" fmla="*/ 3459632 w 3459632"/>
              <a:gd name="connsiteY2" fmla="*/ 6858000 h 6858000"/>
              <a:gd name="connsiteX3" fmla="*/ 0 w 345963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59632" h="6858000">
                <a:moveTo>
                  <a:pt x="0" y="0"/>
                </a:moveTo>
                <a:lnTo>
                  <a:pt x="283478" y="0"/>
                </a:lnTo>
                <a:lnTo>
                  <a:pt x="3459632"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3111963" y="462230"/>
            <a:ext cx="5968074" cy="1325563"/>
          </a:xfrm>
        </p:spPr>
        <p:txBody>
          <a:bodyPr>
            <a:normAutofit/>
          </a:bodyPr>
          <a:lstStyle/>
          <a:p>
            <a:r>
              <a:rPr lang="en-US" sz="3700" b="1">
                <a:solidFill>
                  <a:srgbClr val="FFFFFF"/>
                </a:solidFill>
                <a:latin typeface="Calibri" panose="020F0502020204030204"/>
              </a:rPr>
              <a:t> MACIE - Advisory Council Role in Monitoring Initiatives</a:t>
            </a:r>
            <a:endParaRPr lang="en-US" sz="3700">
              <a:solidFill>
                <a:srgbClr val="FFFFFF"/>
              </a:solidFill>
            </a:endParaRPr>
          </a:p>
        </p:txBody>
      </p:sp>
      <p:sp>
        <p:nvSpPr>
          <p:cNvPr id="16" name="TextBox 15">
            <a:extLst>
              <a:ext uri="{FF2B5EF4-FFF2-40B4-BE49-F238E27FC236}">
                <a16:creationId xmlns:a16="http://schemas.microsoft.com/office/drawing/2014/main" id="{4795A2E2-224B-4FA0-B323-9E61AD30697F}"/>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3002" y="1870075"/>
            <a:ext cx="9612178" cy="595651"/>
          </a:xfrm>
          <a:prstGeom prst="rect">
            <a:avLst/>
          </a:prstGeom>
          <a:noFill/>
        </p:spPr>
        <p:txBody>
          <a:bodyPr wrap="square" rtlCol="0" anchor="t">
            <a:norm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C000"/>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1492702" y="2103120"/>
            <a:ext cx="9612177" cy="4124959"/>
          </a:xfrm>
        </p:spPr>
        <p:txBody>
          <a:bodyPr>
            <a:normAutofit lnSpcReduction="10000"/>
          </a:bodyPr>
          <a:lstStyle/>
          <a:p>
            <a:pPr marL="457200" lvl="1" indent="0">
              <a:spcBef>
                <a:spcPts val="0"/>
              </a:spcBef>
              <a:spcAft>
                <a:spcPts val="800"/>
              </a:spcAft>
              <a:buNone/>
            </a:pPr>
            <a:r>
              <a:rPr lang="en-US" sz="1700" dirty="0">
                <a:solidFill>
                  <a:srgbClr val="FFFFFF"/>
                </a:solidFill>
                <a:effectLst>
                  <a:outerShdw blurRad="38100" dist="38100" dir="2700000" algn="tl">
                    <a:srgbClr val="000000">
                      <a:alpha val="43137"/>
                    </a:srgbClr>
                  </a:outerShdw>
                </a:effectLst>
              </a:rPr>
              <a:t>	</a:t>
            </a:r>
          </a:p>
          <a:p>
            <a:pPr marR="0">
              <a:spcBef>
                <a:spcPts val="0"/>
              </a:spcBef>
              <a:spcAft>
                <a:spcPts val="800"/>
              </a:spcAft>
            </a:pPr>
            <a:r>
              <a:rPr lang="en-US" sz="2400" dirty="0">
                <a:solidFill>
                  <a:srgbClr val="FFFFFF"/>
                </a:solidFill>
                <a:effectLst>
                  <a:outerShdw blurRad="38100" dist="38100" dir="2700000" algn="tl">
                    <a:srgbClr val="000000">
                      <a:alpha val="43137"/>
                    </a:srgbClr>
                  </a:outerShdw>
                </a:effectLst>
              </a:rPr>
              <a:t>In fulfilling its advisory responsibility and obligations to the BPE, OPI and external partners MACIE in its issue advocacy role, continually monitors the implementation and integration of the initiatives it has identified, elevated and supported through on-going communication and collaboration with its strategic partners.  </a:t>
            </a:r>
          </a:p>
          <a:p>
            <a:pPr marR="0">
              <a:spcBef>
                <a:spcPts val="0"/>
              </a:spcBef>
              <a:spcAft>
                <a:spcPts val="800"/>
              </a:spcAft>
            </a:pPr>
            <a:r>
              <a:rPr lang="en-US" sz="2400" dirty="0">
                <a:solidFill>
                  <a:srgbClr val="FFFFFF"/>
                </a:solidFill>
                <a:effectLst>
                  <a:outerShdw blurRad="38100" dist="38100" dir="2700000" algn="tl">
                    <a:srgbClr val="000000">
                      <a:alpha val="43137"/>
                    </a:srgbClr>
                  </a:outerShdw>
                </a:effectLst>
              </a:rPr>
              <a:t>When amplifying the voice of its constituency in tribal communities and school systems MACIE shares an on-going responsibility along with its strategic partners to promote, enrich and enhance awareness of collaborative efforts focused on improving educational equity, opportunity and American Indian student achievement.   </a:t>
            </a:r>
          </a:p>
          <a:p>
            <a:pPr marL="0" marR="0" indent="0">
              <a:spcBef>
                <a:spcPts val="0"/>
              </a:spcBef>
              <a:spcAft>
                <a:spcPts val="800"/>
              </a:spcAft>
              <a:buNone/>
            </a:pPr>
            <a:r>
              <a:rPr lang="en-US" sz="1700" dirty="0">
                <a:solidFill>
                  <a:srgbClr val="FFFFFF"/>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5816948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A05DC-15FD-4D07-9628-67A6517EEC28}"/>
              </a:ext>
            </a:extLst>
          </p:cNvPr>
          <p:cNvSpPr>
            <a:spLocks noGrp="1"/>
          </p:cNvSpPr>
          <p:nvPr>
            <p:ph type="title"/>
          </p:nvPr>
        </p:nvSpPr>
        <p:spPr>
          <a:xfrm>
            <a:off x="0" y="1"/>
            <a:ext cx="12192000" cy="1126835"/>
          </a:xfrm>
          <a:solidFill>
            <a:schemeClr val="tx1"/>
          </a:solidFill>
          <a:ln>
            <a:solidFill>
              <a:schemeClr val="tx1"/>
            </a:solidFill>
          </a:ln>
        </p:spPr>
        <p:txBody>
          <a:bodyPr/>
          <a:lstStyle/>
          <a:p>
            <a:pPr algn="ctr"/>
            <a:r>
              <a:rPr lang="en-US" b="1" dirty="0">
                <a:solidFill>
                  <a:schemeClr val="bg1"/>
                </a:solidFill>
                <a:latin typeface="Calibri" panose="020F0502020204030204"/>
              </a:rPr>
              <a:t> </a:t>
            </a:r>
            <a:r>
              <a:rPr lang="en-US" sz="3600" b="1" dirty="0">
                <a:solidFill>
                  <a:schemeClr val="bg1"/>
                </a:solidFill>
                <a:latin typeface="Calibri" panose="020F0502020204030204"/>
              </a:rPr>
              <a:t>MACIE - Aligning the Guiding Principles to the Goals</a:t>
            </a:r>
            <a:endParaRPr lang="en-US" sz="3600" dirty="0">
              <a:solidFill>
                <a:schemeClr val="bg1"/>
              </a:solidFill>
            </a:endParaRPr>
          </a:p>
        </p:txBody>
      </p:sp>
      <p:sp>
        <p:nvSpPr>
          <p:cNvPr id="3" name="Content Placeholder 2">
            <a:extLst>
              <a:ext uri="{FF2B5EF4-FFF2-40B4-BE49-F238E27FC236}">
                <a16:creationId xmlns:a16="http://schemas.microsoft.com/office/drawing/2014/main" id="{C0F65A0C-CDD9-4D85-A21C-3268373FBEF7}"/>
              </a:ext>
            </a:extLst>
          </p:cNvPr>
          <p:cNvSpPr>
            <a:spLocks noGrp="1"/>
          </p:cNvSpPr>
          <p:nvPr>
            <p:ph idx="1"/>
          </p:nvPr>
        </p:nvSpPr>
        <p:spPr>
          <a:xfrm>
            <a:off x="24963" y="885719"/>
            <a:ext cx="12192000" cy="5926491"/>
          </a:xfrm>
          <a:solidFill>
            <a:schemeClr val="bg1">
              <a:lumMod val="85000"/>
            </a:schemeClr>
          </a:solidFill>
          <a:ln>
            <a:solidFill>
              <a:schemeClr val="tx1"/>
            </a:solidFill>
          </a:ln>
        </p:spPr>
        <p:txBody>
          <a:bodyPr>
            <a:normAutofit/>
          </a:bodyPr>
          <a:lstStyle/>
          <a:p>
            <a:pPr marL="0" indent="0" algn="ctr">
              <a:lnSpc>
                <a:spcPct val="107000"/>
              </a:lnSpc>
              <a:spcBef>
                <a:spcPts val="0"/>
              </a:spcBef>
              <a:spcAft>
                <a:spcPts val="800"/>
              </a:spcAft>
              <a:buNone/>
            </a:pPr>
            <a:r>
              <a:rPr lang="en-US" dirty="0">
                <a:solidFill>
                  <a:srgbClr val="C00000"/>
                </a:solidFill>
                <a:effectLst>
                  <a:outerShdw blurRad="38100" dist="38100" dir="2700000" algn="tl">
                    <a:srgbClr val="000000">
                      <a:alpha val="43137"/>
                    </a:srgbClr>
                  </a:outerShdw>
                </a:effectLst>
              </a:rPr>
              <a:t>The Guiding Principles </a:t>
            </a:r>
            <a:r>
              <a:rPr lang="en-US" u="sng" dirty="0">
                <a:solidFill>
                  <a:srgbClr val="C00000"/>
                </a:solidFill>
                <a:effectLst>
                  <a:outerShdw blurRad="38100" dist="38100" dir="2700000" algn="tl">
                    <a:srgbClr val="000000">
                      <a:alpha val="43137"/>
                    </a:srgbClr>
                  </a:outerShdw>
                </a:effectLst>
              </a:rPr>
              <a:t>Inform</a:t>
            </a:r>
            <a:r>
              <a:rPr lang="en-US" dirty="0">
                <a:solidFill>
                  <a:srgbClr val="C00000"/>
                </a:solidFill>
                <a:effectLst>
                  <a:outerShdw blurRad="38100" dist="38100" dir="2700000" algn="tl">
                    <a:srgbClr val="000000">
                      <a:alpha val="43137"/>
                    </a:srgbClr>
                  </a:outerShdw>
                </a:effectLst>
              </a:rPr>
              <a:t> and </a:t>
            </a:r>
            <a:r>
              <a:rPr lang="en-US" u="sng" dirty="0">
                <a:solidFill>
                  <a:srgbClr val="C00000"/>
                </a:solidFill>
                <a:effectLst>
                  <a:outerShdw blurRad="38100" dist="38100" dir="2700000" algn="tl">
                    <a:srgbClr val="000000">
                      <a:alpha val="43137"/>
                    </a:srgbClr>
                  </a:outerShdw>
                </a:effectLst>
              </a:rPr>
              <a:t>Support</a:t>
            </a:r>
            <a:r>
              <a:rPr lang="en-US" dirty="0">
                <a:solidFill>
                  <a:srgbClr val="C00000"/>
                </a:solidFill>
                <a:effectLst>
                  <a:outerShdw blurRad="38100" dist="38100" dir="2700000" algn="tl">
                    <a:srgbClr val="000000">
                      <a:alpha val="43137"/>
                    </a:srgbClr>
                  </a:outerShdw>
                </a:effectLst>
              </a:rPr>
              <a:t> the Goals</a:t>
            </a:r>
          </a:p>
          <a:p>
            <a:pPr marL="0" indent="0" algn="just">
              <a:lnSpc>
                <a:spcPct val="107000"/>
              </a:lnSpc>
              <a:spcBef>
                <a:spcPts val="0"/>
              </a:spcBef>
              <a:spcAft>
                <a:spcPts val="800"/>
              </a:spcAft>
              <a:buNone/>
            </a:pPr>
            <a:endParaRPr lang="en-US" dirty="0">
              <a:solidFill>
                <a:schemeClr val="bg1"/>
              </a:solidFill>
              <a:effectLst>
                <a:outerShdw blurRad="38100" dist="38100" dir="2700000" algn="tl">
                  <a:srgbClr val="000000">
                    <a:alpha val="43137"/>
                  </a:srgbClr>
                </a:outerShdw>
              </a:effectLst>
            </a:endParaRPr>
          </a:p>
        </p:txBody>
      </p:sp>
      <p:sp>
        <p:nvSpPr>
          <p:cNvPr id="7" name="Flowchart: Connector 6">
            <a:extLst>
              <a:ext uri="{FF2B5EF4-FFF2-40B4-BE49-F238E27FC236}">
                <a16:creationId xmlns:a16="http://schemas.microsoft.com/office/drawing/2014/main" id="{D7E7AC9F-2EDF-48B3-A2F8-A0A2BE1B4724}"/>
              </a:ext>
            </a:extLst>
          </p:cNvPr>
          <p:cNvSpPr/>
          <p:nvPr/>
        </p:nvSpPr>
        <p:spPr>
          <a:xfrm>
            <a:off x="6120963" y="2805573"/>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Connector 8">
            <a:extLst>
              <a:ext uri="{FF2B5EF4-FFF2-40B4-BE49-F238E27FC236}">
                <a16:creationId xmlns:a16="http://schemas.microsoft.com/office/drawing/2014/main" id="{84CCD109-10B6-4A3A-B668-1DF1E483BC67}"/>
              </a:ext>
            </a:extLst>
          </p:cNvPr>
          <p:cNvSpPr/>
          <p:nvPr/>
        </p:nvSpPr>
        <p:spPr>
          <a:xfrm>
            <a:off x="1991036" y="2912480"/>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lowchart: Connector 10">
            <a:extLst>
              <a:ext uri="{FF2B5EF4-FFF2-40B4-BE49-F238E27FC236}">
                <a16:creationId xmlns:a16="http://schemas.microsoft.com/office/drawing/2014/main" id="{FFB02EB6-491B-48B4-BFF1-610DEF7C7157}"/>
              </a:ext>
            </a:extLst>
          </p:cNvPr>
          <p:cNvSpPr/>
          <p:nvPr/>
        </p:nvSpPr>
        <p:spPr>
          <a:xfrm>
            <a:off x="3328439" y="2886872"/>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84297F9F-8C31-4966-AAC0-A53BA3DFCF8C}"/>
              </a:ext>
            </a:extLst>
          </p:cNvPr>
          <p:cNvSpPr/>
          <p:nvPr/>
        </p:nvSpPr>
        <p:spPr>
          <a:xfrm>
            <a:off x="4700106" y="2847855"/>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Connector 14">
            <a:extLst>
              <a:ext uri="{FF2B5EF4-FFF2-40B4-BE49-F238E27FC236}">
                <a16:creationId xmlns:a16="http://schemas.microsoft.com/office/drawing/2014/main" id="{149B6249-3AB7-4BB6-A985-3A4E99E4953E}"/>
              </a:ext>
            </a:extLst>
          </p:cNvPr>
          <p:cNvSpPr/>
          <p:nvPr/>
        </p:nvSpPr>
        <p:spPr>
          <a:xfrm>
            <a:off x="604565" y="2872275"/>
            <a:ext cx="1072055" cy="1001110"/>
          </a:xfrm>
          <a:prstGeom prst="flowChartConnector">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lowchart: Connector 16">
            <a:extLst>
              <a:ext uri="{FF2B5EF4-FFF2-40B4-BE49-F238E27FC236}">
                <a16:creationId xmlns:a16="http://schemas.microsoft.com/office/drawing/2014/main" id="{ADDDB5A1-0DBD-4686-95B5-4B1C005D8F0D}"/>
              </a:ext>
            </a:extLst>
          </p:cNvPr>
          <p:cNvSpPr/>
          <p:nvPr/>
        </p:nvSpPr>
        <p:spPr>
          <a:xfrm>
            <a:off x="7490730" y="2795980"/>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lowchart: Connector 18">
            <a:extLst>
              <a:ext uri="{FF2B5EF4-FFF2-40B4-BE49-F238E27FC236}">
                <a16:creationId xmlns:a16="http://schemas.microsoft.com/office/drawing/2014/main" id="{56B582A3-CC6C-4504-980A-2FBA7BB92180}"/>
              </a:ext>
            </a:extLst>
          </p:cNvPr>
          <p:cNvSpPr/>
          <p:nvPr/>
        </p:nvSpPr>
        <p:spPr>
          <a:xfrm>
            <a:off x="8851983" y="2784203"/>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lowchart: Connector 20">
            <a:extLst>
              <a:ext uri="{FF2B5EF4-FFF2-40B4-BE49-F238E27FC236}">
                <a16:creationId xmlns:a16="http://schemas.microsoft.com/office/drawing/2014/main" id="{56FF5E88-A289-4C10-B75C-7144B533FDD4}"/>
              </a:ext>
            </a:extLst>
          </p:cNvPr>
          <p:cNvSpPr/>
          <p:nvPr/>
        </p:nvSpPr>
        <p:spPr>
          <a:xfrm>
            <a:off x="10147736" y="2771470"/>
            <a:ext cx="1072055" cy="1001110"/>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CCBF5DAC-C937-4B05-A442-A79E18321A26}"/>
              </a:ext>
            </a:extLst>
          </p:cNvPr>
          <p:cNvSpPr/>
          <p:nvPr/>
        </p:nvSpPr>
        <p:spPr>
          <a:xfrm>
            <a:off x="3422376" y="1626679"/>
            <a:ext cx="4880736" cy="7740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GUIDING PRINCIPLES</a:t>
            </a:r>
          </a:p>
          <a:p>
            <a:pPr algn="ctr"/>
            <a:r>
              <a:rPr lang="en-US" sz="2400" b="1" dirty="0">
                <a:solidFill>
                  <a:schemeClr val="tx1"/>
                </a:solidFill>
                <a:effectLst>
                  <a:outerShdw blurRad="38100" dist="38100" dir="2700000" algn="tl">
                    <a:srgbClr val="000000">
                      <a:alpha val="43137"/>
                    </a:srgbClr>
                  </a:outerShdw>
                </a:effectLst>
              </a:rPr>
              <a:t>(Mission)</a:t>
            </a:r>
          </a:p>
        </p:txBody>
      </p:sp>
      <p:sp>
        <p:nvSpPr>
          <p:cNvPr id="26" name="TextBox 25">
            <a:extLst>
              <a:ext uri="{FF2B5EF4-FFF2-40B4-BE49-F238E27FC236}">
                <a16:creationId xmlns:a16="http://schemas.microsoft.com/office/drawing/2014/main" id="{32FD348F-86DC-47D1-8295-AED98FE442AC}"/>
              </a:ext>
            </a:extLst>
          </p:cNvPr>
          <p:cNvSpPr txBox="1"/>
          <p:nvPr/>
        </p:nvSpPr>
        <p:spPr>
          <a:xfrm>
            <a:off x="356637" y="3124310"/>
            <a:ext cx="11012214" cy="369332"/>
          </a:xfrm>
          <a:prstGeom prst="rect">
            <a:avLst/>
          </a:prstGeom>
          <a:noFill/>
        </p:spPr>
        <p:txBody>
          <a:bodyPr wrap="square" rtlCol="0">
            <a:spAutoFit/>
          </a:bodyPr>
          <a:lstStyle/>
          <a:p>
            <a:r>
              <a:rPr lang="en-US" b="1" dirty="0">
                <a:solidFill>
                  <a:schemeClr val="bg1"/>
                </a:solidFill>
              </a:rPr>
              <a:t>      </a:t>
            </a:r>
            <a:r>
              <a:rPr lang="en-US" dirty="0">
                <a:ln w="0"/>
                <a:effectLst>
                  <a:outerShdw blurRad="38100" dist="19050" dir="2700000" algn="tl" rotWithShape="0">
                    <a:schemeClr val="dk1">
                      <a:alpha val="40000"/>
                    </a:schemeClr>
                  </a:outerShdw>
                </a:effectLst>
              </a:rPr>
              <a:t>Advise </a:t>
            </a:r>
            <a:r>
              <a:rPr lang="en-US" b="1" dirty="0">
                <a:solidFill>
                  <a:srgbClr val="FF0000"/>
                </a:solidFill>
                <a:effectLst>
                  <a:outerShdw blurRad="38100" dist="38100" dir="2700000" algn="tl">
                    <a:srgbClr val="000000">
                      <a:alpha val="43137"/>
                    </a:srgbClr>
                  </a:outerShdw>
                </a:effectLst>
              </a:rPr>
              <a:t>             </a:t>
            </a:r>
            <a:r>
              <a:rPr lang="en-US" dirty="0">
                <a:ln w="0"/>
                <a:effectLst>
                  <a:outerShdw blurRad="38100" dist="19050" dir="2700000" algn="tl" rotWithShape="0">
                    <a:schemeClr val="dk1">
                      <a:alpha val="40000"/>
                    </a:schemeClr>
                  </a:outerShdw>
                </a:effectLst>
              </a:rPr>
              <a:t>Promote           Improve           Monitor	      Evaluate          Advocate           Explore            Provide</a:t>
            </a:r>
            <a:endParaRPr lang="en-US" b="1" dirty="0">
              <a:solidFill>
                <a:srgbClr val="FF0000"/>
              </a:solidFill>
              <a:effectLst>
                <a:outerShdw blurRad="38100" dist="38100" dir="2700000" algn="tl">
                  <a:srgbClr val="000000">
                    <a:alpha val="43137"/>
                  </a:srgbClr>
                </a:outerShdw>
              </a:effectLst>
            </a:endParaRPr>
          </a:p>
        </p:txBody>
      </p:sp>
      <p:sp>
        <p:nvSpPr>
          <p:cNvPr id="27" name="Explosion: 14 Points 26">
            <a:extLst>
              <a:ext uri="{FF2B5EF4-FFF2-40B4-BE49-F238E27FC236}">
                <a16:creationId xmlns:a16="http://schemas.microsoft.com/office/drawing/2014/main" id="{31CFDD25-C20F-420E-A84E-877B843E41C2}"/>
              </a:ext>
            </a:extLst>
          </p:cNvPr>
          <p:cNvSpPr/>
          <p:nvPr/>
        </p:nvSpPr>
        <p:spPr>
          <a:xfrm>
            <a:off x="808333" y="4367513"/>
            <a:ext cx="2092558" cy="1590261"/>
          </a:xfrm>
          <a:prstGeom prst="irregularSeal2">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effectLst>
                  <a:outerShdw blurRad="38100" dist="38100" dir="2700000" algn="tl">
                    <a:srgbClr val="000000">
                      <a:alpha val="43137"/>
                    </a:srgbClr>
                  </a:outerShdw>
                </a:effectLst>
              </a:rPr>
              <a:t>Goal 1</a:t>
            </a:r>
            <a:r>
              <a:rPr lang="en-US" dirty="0">
                <a:solidFill>
                  <a:schemeClr val="tx1"/>
                </a:solidFill>
              </a:rPr>
              <a:t> </a:t>
            </a:r>
          </a:p>
        </p:txBody>
      </p:sp>
      <p:sp>
        <p:nvSpPr>
          <p:cNvPr id="29" name="Explosion: 14 Points 28">
            <a:extLst>
              <a:ext uri="{FF2B5EF4-FFF2-40B4-BE49-F238E27FC236}">
                <a16:creationId xmlns:a16="http://schemas.microsoft.com/office/drawing/2014/main" id="{F44F367B-24E1-4A6B-8C17-B06F1F3E8731}"/>
              </a:ext>
            </a:extLst>
          </p:cNvPr>
          <p:cNvSpPr/>
          <p:nvPr/>
        </p:nvSpPr>
        <p:spPr>
          <a:xfrm>
            <a:off x="3422376" y="4362189"/>
            <a:ext cx="2092558" cy="1590261"/>
          </a:xfrm>
          <a:prstGeom prst="irregularSeal2">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effectLst>
                  <a:outerShdw blurRad="38100" dist="38100" dir="2700000" algn="tl">
                    <a:srgbClr val="000000">
                      <a:alpha val="43137"/>
                    </a:srgbClr>
                  </a:outerShdw>
                </a:effectLst>
              </a:rPr>
              <a:t>Goal 2</a:t>
            </a:r>
            <a:r>
              <a:rPr lang="en-US" dirty="0"/>
              <a:t> </a:t>
            </a:r>
          </a:p>
        </p:txBody>
      </p:sp>
      <p:sp>
        <p:nvSpPr>
          <p:cNvPr id="31" name="Explosion: 14 Points 30">
            <a:extLst>
              <a:ext uri="{FF2B5EF4-FFF2-40B4-BE49-F238E27FC236}">
                <a16:creationId xmlns:a16="http://schemas.microsoft.com/office/drawing/2014/main" id="{922CB27C-0B9D-446A-86DC-397E30B76A6E}"/>
              </a:ext>
            </a:extLst>
          </p:cNvPr>
          <p:cNvSpPr/>
          <p:nvPr/>
        </p:nvSpPr>
        <p:spPr>
          <a:xfrm>
            <a:off x="6215870" y="4348097"/>
            <a:ext cx="2092558" cy="1590261"/>
          </a:xfrm>
          <a:prstGeom prst="irregularSeal2">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effectLst>
                  <a:outerShdw blurRad="38100" dist="38100" dir="2700000" algn="tl">
                    <a:srgbClr val="000000">
                      <a:alpha val="43137"/>
                    </a:srgbClr>
                  </a:outerShdw>
                </a:effectLst>
              </a:rPr>
              <a:t>Goal 3</a:t>
            </a:r>
          </a:p>
        </p:txBody>
      </p:sp>
      <p:sp>
        <p:nvSpPr>
          <p:cNvPr id="33" name="Explosion: 14 Points 32">
            <a:extLst>
              <a:ext uri="{FF2B5EF4-FFF2-40B4-BE49-F238E27FC236}">
                <a16:creationId xmlns:a16="http://schemas.microsoft.com/office/drawing/2014/main" id="{9246E5F7-6AB3-4CDF-9691-44DA52233669}"/>
              </a:ext>
            </a:extLst>
          </p:cNvPr>
          <p:cNvSpPr/>
          <p:nvPr/>
        </p:nvSpPr>
        <p:spPr>
          <a:xfrm>
            <a:off x="8959746" y="4348098"/>
            <a:ext cx="2092558" cy="1590261"/>
          </a:xfrm>
          <a:prstGeom prst="irregularSeal2">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effectLst>
                  <a:outerShdw blurRad="38100" dist="38100" dir="2700000" algn="tl">
                    <a:srgbClr val="000000">
                      <a:alpha val="43137"/>
                    </a:srgbClr>
                  </a:outerShdw>
                </a:effectLst>
              </a:rPr>
              <a:t>Goal 4 </a:t>
            </a:r>
          </a:p>
        </p:txBody>
      </p:sp>
      <p:cxnSp>
        <p:nvCxnSpPr>
          <p:cNvPr id="35" name="Straight Arrow Connector 34">
            <a:extLst>
              <a:ext uri="{FF2B5EF4-FFF2-40B4-BE49-F238E27FC236}">
                <a16:creationId xmlns:a16="http://schemas.microsoft.com/office/drawing/2014/main" id="{94EB525E-D4F9-40AA-87A8-694001A09AA0}"/>
              </a:ext>
            </a:extLst>
          </p:cNvPr>
          <p:cNvCxnSpPr>
            <a:cxnSpLocks/>
          </p:cNvCxnSpPr>
          <p:nvPr/>
        </p:nvCxnSpPr>
        <p:spPr>
          <a:xfrm>
            <a:off x="1219616" y="3975871"/>
            <a:ext cx="246577" cy="53306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CB57E10D-CF0F-415F-ABA1-2DBE4978EAA2}"/>
              </a:ext>
            </a:extLst>
          </p:cNvPr>
          <p:cNvCxnSpPr>
            <a:cxnSpLocks/>
          </p:cNvCxnSpPr>
          <p:nvPr/>
        </p:nvCxnSpPr>
        <p:spPr>
          <a:xfrm>
            <a:off x="3936043" y="3975871"/>
            <a:ext cx="232627" cy="53306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9481BAAE-D5DD-4BB3-A7A9-8975E9C752EC}"/>
              </a:ext>
            </a:extLst>
          </p:cNvPr>
          <p:cNvCxnSpPr>
            <a:cxnSpLocks/>
          </p:cNvCxnSpPr>
          <p:nvPr/>
        </p:nvCxnSpPr>
        <p:spPr>
          <a:xfrm>
            <a:off x="6665933" y="3975291"/>
            <a:ext cx="290938" cy="5563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8" name="Straight Arrow Connector 37">
            <a:extLst>
              <a:ext uri="{FF2B5EF4-FFF2-40B4-BE49-F238E27FC236}">
                <a16:creationId xmlns:a16="http://schemas.microsoft.com/office/drawing/2014/main" id="{97028EF7-B6FF-4135-B1BF-DC82602A58A3}"/>
              </a:ext>
            </a:extLst>
          </p:cNvPr>
          <p:cNvCxnSpPr>
            <a:cxnSpLocks/>
          </p:cNvCxnSpPr>
          <p:nvPr/>
        </p:nvCxnSpPr>
        <p:spPr>
          <a:xfrm>
            <a:off x="9399221" y="3929529"/>
            <a:ext cx="247446" cy="53576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9" name="Straight Arrow Connector 38">
            <a:extLst>
              <a:ext uri="{FF2B5EF4-FFF2-40B4-BE49-F238E27FC236}">
                <a16:creationId xmlns:a16="http://schemas.microsoft.com/office/drawing/2014/main" id="{E2CEDBDE-4202-4A30-80F4-A2B6D15A4DBB}"/>
              </a:ext>
            </a:extLst>
          </p:cNvPr>
          <p:cNvCxnSpPr>
            <a:cxnSpLocks/>
          </p:cNvCxnSpPr>
          <p:nvPr/>
        </p:nvCxnSpPr>
        <p:spPr>
          <a:xfrm flipH="1">
            <a:off x="1901297" y="3958522"/>
            <a:ext cx="363291" cy="5067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1" name="Straight Arrow Connector 40">
            <a:extLst>
              <a:ext uri="{FF2B5EF4-FFF2-40B4-BE49-F238E27FC236}">
                <a16:creationId xmlns:a16="http://schemas.microsoft.com/office/drawing/2014/main" id="{1594DDDC-1BEB-45B1-B086-F14FD468D781}"/>
              </a:ext>
            </a:extLst>
          </p:cNvPr>
          <p:cNvCxnSpPr>
            <a:cxnSpLocks/>
          </p:cNvCxnSpPr>
          <p:nvPr/>
        </p:nvCxnSpPr>
        <p:spPr>
          <a:xfrm flipH="1">
            <a:off x="4530027" y="3873385"/>
            <a:ext cx="397931" cy="527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2" name="Straight Arrow Connector 41">
            <a:extLst>
              <a:ext uri="{FF2B5EF4-FFF2-40B4-BE49-F238E27FC236}">
                <a16:creationId xmlns:a16="http://schemas.microsoft.com/office/drawing/2014/main" id="{C762A2AF-5A71-4FD4-9864-5CD480E9EE7E}"/>
              </a:ext>
            </a:extLst>
          </p:cNvPr>
          <p:cNvCxnSpPr>
            <a:cxnSpLocks/>
          </p:cNvCxnSpPr>
          <p:nvPr/>
        </p:nvCxnSpPr>
        <p:spPr>
          <a:xfrm flipH="1">
            <a:off x="7296064" y="3873385"/>
            <a:ext cx="391748" cy="59191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3" name="Straight Arrow Connector 42">
            <a:extLst>
              <a:ext uri="{FF2B5EF4-FFF2-40B4-BE49-F238E27FC236}">
                <a16:creationId xmlns:a16="http://schemas.microsoft.com/office/drawing/2014/main" id="{2075B640-DE6A-4D87-8FDA-75E6B4F79070}"/>
              </a:ext>
            </a:extLst>
          </p:cNvPr>
          <p:cNvCxnSpPr>
            <a:cxnSpLocks/>
          </p:cNvCxnSpPr>
          <p:nvPr/>
        </p:nvCxnSpPr>
        <p:spPr>
          <a:xfrm flipH="1">
            <a:off x="10044960" y="3882923"/>
            <a:ext cx="383038" cy="56963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8" name="Straight Arrow Connector 27">
            <a:extLst>
              <a:ext uri="{FF2B5EF4-FFF2-40B4-BE49-F238E27FC236}">
                <a16:creationId xmlns:a16="http://schemas.microsoft.com/office/drawing/2014/main" id="{08C9D613-1C03-446B-98D2-8FC0C49AC112}"/>
              </a:ext>
            </a:extLst>
          </p:cNvPr>
          <p:cNvCxnSpPr>
            <a:cxnSpLocks/>
          </p:cNvCxnSpPr>
          <p:nvPr/>
        </p:nvCxnSpPr>
        <p:spPr>
          <a:xfrm>
            <a:off x="8371823" y="1967144"/>
            <a:ext cx="2002953" cy="78797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descr="Diagram showing the Guiding principles that inform and support the goals. The guiding principles or mission include advising, promoting, improving, monitoring, evaluating, advocating, exploring, and providing. ">
            <a:extLst>
              <a:ext uri="{FF2B5EF4-FFF2-40B4-BE49-F238E27FC236}">
                <a16:creationId xmlns:a16="http://schemas.microsoft.com/office/drawing/2014/main" id="{AEB1F2AD-D115-4CC5-BB5C-1FCED3AEC23D}"/>
              </a:ext>
            </a:extLst>
          </p:cNvPr>
          <p:cNvCxnSpPr>
            <a:cxnSpLocks/>
          </p:cNvCxnSpPr>
          <p:nvPr/>
        </p:nvCxnSpPr>
        <p:spPr>
          <a:xfrm>
            <a:off x="8452043" y="2134515"/>
            <a:ext cx="715628" cy="56771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4" name="Straight Arrow Connector 43">
            <a:extLst>
              <a:ext uri="{FF2B5EF4-FFF2-40B4-BE49-F238E27FC236}">
                <a16:creationId xmlns:a16="http://schemas.microsoft.com/office/drawing/2014/main" id="{123C174C-5785-455B-8538-851C5E4C5879}"/>
              </a:ext>
            </a:extLst>
          </p:cNvPr>
          <p:cNvCxnSpPr>
            <a:cxnSpLocks/>
          </p:cNvCxnSpPr>
          <p:nvPr/>
        </p:nvCxnSpPr>
        <p:spPr>
          <a:xfrm flipH="1">
            <a:off x="1342904" y="1919652"/>
            <a:ext cx="1989369" cy="94789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a:extLst>
              <a:ext uri="{FF2B5EF4-FFF2-40B4-BE49-F238E27FC236}">
                <a16:creationId xmlns:a16="http://schemas.microsoft.com/office/drawing/2014/main" id="{D44225B1-64D8-4D80-9C40-91936F654B7D}"/>
              </a:ext>
            </a:extLst>
          </p:cNvPr>
          <p:cNvCxnSpPr>
            <a:cxnSpLocks/>
          </p:cNvCxnSpPr>
          <p:nvPr/>
        </p:nvCxnSpPr>
        <p:spPr>
          <a:xfrm flipH="1">
            <a:off x="2669309" y="2091189"/>
            <a:ext cx="680583" cy="70263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a:extLst>
              <a:ext uri="{FF2B5EF4-FFF2-40B4-BE49-F238E27FC236}">
                <a16:creationId xmlns:a16="http://schemas.microsoft.com/office/drawing/2014/main" id="{69533C28-F9B9-4C78-B159-D19B1678E446}"/>
              </a:ext>
            </a:extLst>
          </p:cNvPr>
          <p:cNvCxnSpPr>
            <a:cxnSpLocks/>
          </p:cNvCxnSpPr>
          <p:nvPr/>
        </p:nvCxnSpPr>
        <p:spPr>
          <a:xfrm flipH="1">
            <a:off x="3787979" y="2457979"/>
            <a:ext cx="101400" cy="34759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a:extLst>
              <a:ext uri="{FF2B5EF4-FFF2-40B4-BE49-F238E27FC236}">
                <a16:creationId xmlns:a16="http://schemas.microsoft.com/office/drawing/2014/main" id="{262C40DE-9992-462B-8107-165888C9DD5A}"/>
              </a:ext>
            </a:extLst>
          </p:cNvPr>
          <p:cNvCxnSpPr>
            <a:cxnSpLocks/>
          </p:cNvCxnSpPr>
          <p:nvPr/>
        </p:nvCxnSpPr>
        <p:spPr>
          <a:xfrm>
            <a:off x="5187537" y="2453515"/>
            <a:ext cx="4408" cy="35205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2" name="Straight Arrow Connector 51">
            <a:extLst>
              <a:ext uri="{FF2B5EF4-FFF2-40B4-BE49-F238E27FC236}">
                <a16:creationId xmlns:a16="http://schemas.microsoft.com/office/drawing/2014/main" id="{A57FC50C-C9A8-4B09-9DC2-3840D9DBCC92}"/>
              </a:ext>
            </a:extLst>
          </p:cNvPr>
          <p:cNvCxnSpPr>
            <a:cxnSpLocks/>
          </p:cNvCxnSpPr>
          <p:nvPr/>
        </p:nvCxnSpPr>
        <p:spPr>
          <a:xfrm>
            <a:off x="6615991" y="2437951"/>
            <a:ext cx="4408" cy="35205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3" name="Straight Arrow Connector 52">
            <a:extLst>
              <a:ext uri="{FF2B5EF4-FFF2-40B4-BE49-F238E27FC236}">
                <a16:creationId xmlns:a16="http://schemas.microsoft.com/office/drawing/2014/main" id="{193307C1-F112-4535-AEDC-91EB8DE403CF}"/>
              </a:ext>
            </a:extLst>
          </p:cNvPr>
          <p:cNvCxnSpPr>
            <a:cxnSpLocks/>
          </p:cNvCxnSpPr>
          <p:nvPr/>
        </p:nvCxnSpPr>
        <p:spPr>
          <a:xfrm>
            <a:off x="7824519" y="2440657"/>
            <a:ext cx="91633" cy="32122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5" name="Picture 4" descr="Logo&#10;&#10;Description automatically generated with low confidence">
            <a:extLst>
              <a:ext uri="{FF2B5EF4-FFF2-40B4-BE49-F238E27FC236}">
                <a16:creationId xmlns:a16="http://schemas.microsoft.com/office/drawing/2014/main" id="{4A883168-5273-46C5-98C8-4D1F0203B7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3724" y="5811261"/>
            <a:ext cx="959885" cy="859139"/>
          </a:xfrm>
          <a:prstGeom prst="rect">
            <a:avLst/>
          </a:prstGeom>
        </p:spPr>
      </p:pic>
    </p:spTree>
    <p:extLst>
      <p:ext uri="{BB962C8B-B14F-4D97-AF65-F5344CB8AC3E}">
        <p14:creationId xmlns:p14="http://schemas.microsoft.com/office/powerpoint/2010/main" val="118607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1356</Words>
  <Application>Microsoft Office PowerPoint</Application>
  <PresentationFormat>Widescreen</PresentationFormat>
  <Paragraphs>107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Courier New</vt:lpstr>
      <vt:lpstr>Office Theme</vt:lpstr>
      <vt:lpstr> Montana Advisory Council on  Indian Education (MACIE) Overview: Mission &amp; Vision March 11, 2021</vt:lpstr>
      <vt:lpstr> MACIE Constitution – Mission (Approved May 8, 2019)</vt:lpstr>
      <vt:lpstr> MACIE – Purpose</vt:lpstr>
      <vt:lpstr> MACIE  Members</vt:lpstr>
      <vt:lpstr> MACIE – Relationship to BPE</vt:lpstr>
      <vt:lpstr> MACIE – Relationship to OPI</vt:lpstr>
      <vt:lpstr> MACIE – Relationship to External Partners</vt:lpstr>
      <vt:lpstr> MACIE - Advisory Council Role in Monitoring Initiatives</vt:lpstr>
      <vt:lpstr> MACIE - Aligning the Guiding Principles to the Goals</vt:lpstr>
      <vt:lpstr>  MACIE – Student Success  Goal 1 </vt:lpstr>
      <vt:lpstr> MACIE -  Student Success Goal 2   </vt:lpstr>
      <vt:lpstr> MACIE – Student Success Goal 3   </vt:lpstr>
      <vt:lpstr> MACIE – Student Success Goal 4   </vt:lpstr>
      <vt:lpstr> Advisory Council Structure– Guidance vs. Governance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Montana Advisory Council on  Indian Education (MACIE) Overview: Mission &amp; Vision March 11, 2021</dc:title>
  <dc:creator>Dempsey, Tara</dc:creator>
  <cp:lastModifiedBy>Dempsey, Tara</cp:lastModifiedBy>
  <cp:revision>2</cp:revision>
  <dcterms:created xsi:type="dcterms:W3CDTF">2021-04-22T22:21:46Z</dcterms:created>
  <dcterms:modified xsi:type="dcterms:W3CDTF">2021-04-22T22:27:30Z</dcterms:modified>
</cp:coreProperties>
</file>